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8"/>
  </p:notesMasterIdLst>
  <p:handoutMasterIdLst>
    <p:handoutMasterId r:id="rId19"/>
  </p:handoutMasterIdLst>
  <p:sldIdLst>
    <p:sldId id="260" r:id="rId2"/>
    <p:sldId id="284" r:id="rId3"/>
    <p:sldId id="285" r:id="rId4"/>
    <p:sldId id="266" r:id="rId5"/>
    <p:sldId id="275" r:id="rId6"/>
    <p:sldId id="276" r:id="rId7"/>
    <p:sldId id="286" r:id="rId8"/>
    <p:sldId id="277" r:id="rId9"/>
    <p:sldId id="279" r:id="rId10"/>
    <p:sldId id="280" r:id="rId11"/>
    <p:sldId id="281" r:id="rId12"/>
    <p:sldId id="282" r:id="rId13"/>
    <p:sldId id="288" r:id="rId14"/>
    <p:sldId id="287" r:id="rId15"/>
    <p:sldId id="289" r:id="rId16"/>
    <p:sldId id="274" r:id="rId17"/>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6" clrIdx="0"/>
  <p:cmAuthor id="1" name="Elisabeth Kea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77" autoAdjust="0"/>
    <p:restoredTop sz="97536" autoAdjust="0"/>
  </p:normalViewPr>
  <p:slideViewPr>
    <p:cSldViewPr>
      <p:cViewPr varScale="1">
        <p:scale>
          <a:sx n="71" d="100"/>
          <a:sy n="71" d="100"/>
        </p:scale>
        <p:origin x="-11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302" y="-90"/>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901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E9380B93-87A5-4099-943E-7A9196D2C21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8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798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990"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91"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2B3B3201-CAFF-4F1B-BB9B-3FB9CF80636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1BA4F-A036-47AC-8C48-E009BD98EE24}" type="slidenum">
              <a:rPr lang="en-US"/>
              <a:pPr/>
              <a:t>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1BA4F-A036-47AC-8C48-E009BD98EE24}" type="slidenum">
              <a:rPr lang="en-US"/>
              <a:pPr/>
              <a:t>2</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1BA4F-A036-47AC-8C48-E009BD98EE24}" type="slidenum">
              <a:rPr lang="en-US"/>
              <a:pPr/>
              <a:t>3</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3B3201-CAFF-4F1B-BB9B-3FB9CF80636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9122" name="AutoShape 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389123" name="AutoShape 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9124" name="Line 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389125" name="AutoShape 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9126" name="AutoShape 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
        <p:nvSpPr>
          <p:cNvPr id="389127" name="Rectangle 7"/>
          <p:cNvSpPr>
            <a:spLocks noGrp="1" noChangeArrowheads="1"/>
          </p:cNvSpPr>
          <p:nvPr>
            <p:ph type="ctrTitle"/>
          </p:nvPr>
        </p:nvSpPr>
        <p:spPr>
          <a:xfrm>
            <a:off x="1443038" y="985838"/>
            <a:ext cx="7015162" cy="1444625"/>
          </a:xfrm>
        </p:spPr>
        <p:txBody>
          <a:bodyPr/>
          <a:lstStyle>
            <a:lvl1pPr>
              <a:defRPr/>
            </a:lvl1pPr>
          </a:lstStyle>
          <a:p>
            <a:r>
              <a:rPr lang="en-US" smtClean="0"/>
              <a:t>Click to edit Master title style</a:t>
            </a:r>
            <a:endParaRPr lang="en-US"/>
          </a:p>
        </p:txBody>
      </p:sp>
      <p:sp>
        <p:nvSpPr>
          <p:cNvPr id="389128" name="Rectangle 8"/>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389129" name="Rectangle 9"/>
          <p:cNvSpPr>
            <a:spLocks noGrp="1" noChangeArrowheads="1"/>
          </p:cNvSpPr>
          <p:nvPr>
            <p:ph type="dt" sz="half" idx="2"/>
          </p:nvPr>
        </p:nvSpPr>
        <p:spPr/>
        <p:txBody>
          <a:bodyPr/>
          <a:lstStyle>
            <a:lvl1pPr>
              <a:defRPr/>
            </a:lvl1pPr>
          </a:lstStyle>
          <a:p>
            <a:endParaRPr lang="en-US"/>
          </a:p>
        </p:txBody>
      </p:sp>
      <p:sp>
        <p:nvSpPr>
          <p:cNvPr id="389130" name="Rectangle 10"/>
          <p:cNvSpPr>
            <a:spLocks noGrp="1" noChangeArrowheads="1"/>
          </p:cNvSpPr>
          <p:nvPr>
            <p:ph type="ftr" sz="quarter" idx="3"/>
          </p:nvPr>
        </p:nvSpPr>
        <p:spPr/>
        <p:txBody>
          <a:bodyPr/>
          <a:lstStyle>
            <a:lvl1pPr>
              <a:defRPr/>
            </a:lvl1pPr>
          </a:lstStyle>
          <a:p>
            <a:endParaRPr lang="en-US"/>
          </a:p>
        </p:txBody>
      </p:sp>
      <p:sp>
        <p:nvSpPr>
          <p:cNvPr id="389131" name="Rectangle 11"/>
          <p:cNvSpPr>
            <a:spLocks noGrp="1" noChangeArrowheads="1"/>
          </p:cNvSpPr>
          <p:nvPr>
            <p:ph type="sldNum" sz="quarter" idx="4"/>
          </p:nvPr>
        </p:nvSpPr>
        <p:spPr/>
        <p:txBody>
          <a:bodyPr/>
          <a:lstStyle>
            <a:lvl1pPr>
              <a:defRPr/>
            </a:lvl1pPr>
          </a:lstStyle>
          <a:p>
            <a:fld id="{E6FDB75C-71BF-4CC4-A087-B124C716B9FC}" type="slidenum">
              <a:rPr lang="en-US"/>
              <a:pPr/>
              <a:t>‹#›</a:t>
            </a:fld>
            <a:endParaRPr lang="en-US"/>
          </a:p>
        </p:txBody>
      </p:sp>
      <p:sp>
        <p:nvSpPr>
          <p:cNvPr id="389132" name="AutoShape 12"/>
          <p:cNvSpPr>
            <a:spLocks noChangeArrowheads="1"/>
          </p:cNvSpPr>
          <p:nvPr userDrawn="1"/>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389133" name="AutoShape 13"/>
          <p:cNvSpPr>
            <a:spLocks noChangeArrowheads="1"/>
          </p:cNvSpPr>
          <p:nvPr userDrawn="1"/>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9134" name="Line 14"/>
          <p:cNvSpPr>
            <a:spLocks noChangeShapeType="1"/>
          </p:cNvSpPr>
          <p:nvPr userDrawn="1"/>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389135" name="AutoShape 15"/>
          <p:cNvSpPr>
            <a:spLocks noChangeArrowheads="1"/>
          </p:cNvSpPr>
          <p:nvPr userDrawn="1"/>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9136" name="AutoShape 16"/>
          <p:cNvSpPr>
            <a:spLocks noChangeArrowheads="1"/>
          </p:cNvSpPr>
          <p:nvPr userDrawn="1"/>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ECDF2-0E3D-41DA-9EAE-913F612DB49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CB4BF5-910F-4DC6-93F5-50A4A3717EF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3327D7-9CB4-440A-8BF3-9E52D1DCE12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B7122C-93D5-46D1-8246-3ABB9DF1D6D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5D653C-AB51-4E8D-8BE8-91E599A4E81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9880ECC-C672-4FEB-B44B-28C0E8B747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057B56-9CB7-43C4-B27B-EAD2C50BABE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ED985F-CAD9-46B4-9423-C8819AF2E1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01559D-D67F-4FDA-A348-665A496E6A4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976F66-991D-425A-BD50-2571EE763C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8098" name="Group 2"/>
          <p:cNvGrpSpPr>
            <a:grpSpLocks/>
          </p:cNvGrpSpPr>
          <p:nvPr/>
        </p:nvGrpSpPr>
        <p:grpSpPr bwMode="auto">
          <a:xfrm>
            <a:off x="76200" y="152400"/>
            <a:ext cx="8991600" cy="6629400"/>
            <a:chOff x="48" y="96"/>
            <a:chExt cx="5664" cy="4176"/>
          </a:xfrm>
        </p:grpSpPr>
        <p:sp>
          <p:nvSpPr>
            <p:cNvPr id="388099" name="AutoShape 3"/>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8100" name="AutoShape 4"/>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endParaRPr lang="en-US"/>
            </a:p>
          </p:txBody>
        </p:sp>
      </p:grpSp>
      <p:sp>
        <p:nvSpPr>
          <p:cNvPr id="388101" name="Line 5"/>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endParaRPr lang="en-US"/>
          </a:p>
        </p:txBody>
      </p:sp>
      <p:sp>
        <p:nvSpPr>
          <p:cNvPr id="38810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8810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8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p>
        </p:txBody>
      </p:sp>
      <p:sp>
        <p:nvSpPr>
          <p:cNvPr id="388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p>
        </p:txBody>
      </p:sp>
      <p:sp>
        <p:nvSpPr>
          <p:cNvPr id="388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927C1BB5-7338-4127-B5F3-FE2C9A8815EA}" type="slidenum">
              <a:rPr lang="en-US"/>
              <a:pPr/>
              <a:t>‹#›</a:t>
            </a:fld>
            <a:endParaRPr lang="en-US"/>
          </a:p>
        </p:txBody>
      </p:sp>
      <p:sp>
        <p:nvSpPr>
          <p:cNvPr id="388107" name="AutoShape 11"/>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8108" name="AutoShape 12"/>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grpSp>
        <p:nvGrpSpPr>
          <p:cNvPr id="388109" name="Group 13"/>
          <p:cNvGrpSpPr>
            <a:grpSpLocks/>
          </p:cNvGrpSpPr>
          <p:nvPr/>
        </p:nvGrpSpPr>
        <p:grpSpPr bwMode="auto">
          <a:xfrm>
            <a:off x="76200" y="152400"/>
            <a:ext cx="8991600" cy="6629400"/>
            <a:chOff x="48" y="96"/>
            <a:chExt cx="5664" cy="4176"/>
          </a:xfrm>
        </p:grpSpPr>
        <p:sp>
          <p:nvSpPr>
            <p:cNvPr id="388110" name="AutoShape 14"/>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8111" name="AutoShape 15"/>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endParaRPr lang="en-US"/>
            </a:p>
          </p:txBody>
        </p:sp>
      </p:grpSp>
      <p:sp>
        <p:nvSpPr>
          <p:cNvPr id="388112" name="Line 16"/>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endParaRPr lang="en-US"/>
          </a:p>
        </p:txBody>
      </p:sp>
      <p:sp>
        <p:nvSpPr>
          <p:cNvPr id="388113" name="AutoShape 17"/>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8114" name="AutoShape 18"/>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ctrTitle"/>
          </p:nvPr>
        </p:nvSpPr>
        <p:spPr>
          <a:xfrm>
            <a:off x="990600" y="1447800"/>
            <a:ext cx="7396162" cy="987425"/>
          </a:xfrm>
        </p:spPr>
        <p:txBody>
          <a:bodyPr/>
          <a:lstStyle/>
          <a:p>
            <a:pPr algn="ctr"/>
            <a:r>
              <a:rPr lang="en-US" sz="5400" dirty="0" smtClean="0"/>
              <a:t>Revival Plan for BSNL</a:t>
            </a:r>
            <a:endParaRPr lang="en-US" sz="5400" dirty="0"/>
          </a:p>
        </p:txBody>
      </p:sp>
      <p:sp>
        <p:nvSpPr>
          <p:cNvPr id="305155" name="Rectangle 3"/>
          <p:cNvSpPr>
            <a:spLocks noGrp="1" noChangeArrowheads="1"/>
          </p:cNvSpPr>
          <p:nvPr>
            <p:ph type="subTitle" idx="1"/>
          </p:nvPr>
        </p:nvSpPr>
        <p:spPr>
          <a:xfrm>
            <a:off x="914400" y="2895600"/>
            <a:ext cx="7767638" cy="1676400"/>
          </a:xfrm>
        </p:spPr>
        <p:txBody>
          <a:bodyPr/>
          <a:lstStyle/>
          <a:p>
            <a:pPr algn="ctr"/>
            <a:r>
              <a:rPr lang="en-IN" sz="1700" b="1" dirty="0" smtClean="0"/>
              <a:t>All India Graduate Engineers and Telecom officers Association</a:t>
            </a:r>
            <a:r>
              <a:rPr lang="en-IN" sz="1600" b="1" dirty="0" smtClean="0"/>
              <a:t>  </a:t>
            </a:r>
          </a:p>
          <a:p>
            <a:pPr algn="ctr"/>
            <a:endParaRPr lang="en-IN" sz="1050" b="1" dirty="0" smtClean="0"/>
          </a:p>
          <a:p>
            <a:pPr algn="ctr"/>
            <a:r>
              <a:rPr lang="en-IN" sz="2000" b="1" dirty="0" smtClean="0">
                <a:solidFill>
                  <a:srgbClr val="FF0000"/>
                </a:solidFill>
              </a:rPr>
              <a:t>Calcutta Telecom District</a:t>
            </a:r>
            <a:endParaRPr lang="en-US" sz="1600" b="1" dirty="0">
              <a:solidFill>
                <a:srgbClr val="FF0000"/>
              </a:solidFill>
            </a:endParaRPr>
          </a:p>
          <a:p>
            <a:endParaRPr lang="en-IN" sz="1000" dirty="0" smtClean="0"/>
          </a:p>
          <a:p>
            <a:pPr algn="ctr"/>
            <a:r>
              <a:rPr lang="en-IN" sz="1400" b="1" dirty="0" smtClean="0"/>
              <a:t>Conference Room -Telephone </a:t>
            </a:r>
            <a:r>
              <a:rPr lang="en-IN" sz="1400" b="1" dirty="0" err="1" smtClean="0"/>
              <a:t>Bhawan</a:t>
            </a:r>
            <a:r>
              <a:rPr lang="en-IN" sz="1400" b="1" dirty="0" smtClean="0"/>
              <a:t>,</a:t>
            </a:r>
          </a:p>
          <a:p>
            <a:pPr algn="ctr"/>
            <a:r>
              <a:rPr lang="en-IN" sz="1400" b="1" dirty="0" smtClean="0"/>
              <a:t> Kolkata Dated 30.11.2018</a:t>
            </a:r>
            <a:endParaRPr lang="en-IN" sz="1400" b="1" dirty="0"/>
          </a:p>
        </p:txBody>
      </p:sp>
      <p:pic>
        <p:nvPicPr>
          <p:cNvPr id="6" name="Picture 2" descr="Related image"/>
          <p:cNvPicPr>
            <a:picLocks noChangeAspect="1" noChangeArrowheads="1"/>
          </p:cNvPicPr>
          <p:nvPr/>
        </p:nvPicPr>
        <p:blipFill>
          <a:blip r:embed="rId3" cstate="print"/>
          <a:srcRect/>
          <a:stretch>
            <a:fillRect/>
          </a:stretch>
        </p:blipFill>
        <p:spPr bwMode="auto">
          <a:xfrm>
            <a:off x="7086600" y="4572000"/>
            <a:ext cx="1381125" cy="1381125"/>
          </a:xfrm>
          <a:prstGeom prst="rect">
            <a:avLst/>
          </a:prstGeom>
          <a:noFill/>
        </p:spPr>
      </p:pic>
      <p:pic>
        <p:nvPicPr>
          <p:cNvPr id="5" name="Picture 4" descr="Image result for BSNL LOGO"/>
          <p:cNvPicPr>
            <a:picLocks noChangeAspect="1" noChangeArrowheads="1"/>
          </p:cNvPicPr>
          <p:nvPr/>
        </p:nvPicPr>
        <p:blipFill>
          <a:blip r:embed="rId4" cstate="print"/>
          <a:srcRect/>
          <a:stretch>
            <a:fillRect/>
          </a:stretch>
        </p:blipFill>
        <p:spPr bwMode="auto">
          <a:xfrm>
            <a:off x="990600" y="4495800"/>
            <a:ext cx="1219200" cy="14941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a:t>
            </a:r>
            <a:r>
              <a:rPr lang="en-US" b="1" dirty="0" smtClean="0">
                <a:solidFill>
                  <a:srgbClr val="FF0000"/>
                </a:solidFill>
              </a:rPr>
              <a:t>BSNL</a:t>
            </a:r>
            <a:r>
              <a:rPr lang="en-US" dirty="0" smtClean="0">
                <a:solidFill>
                  <a:srgbClr val="FF0000"/>
                </a:solidFill>
              </a:rPr>
              <a:t> -  </a:t>
            </a:r>
            <a:r>
              <a:rPr lang="en-US" b="1" dirty="0" smtClean="0">
                <a:solidFill>
                  <a:srgbClr val="FF0000"/>
                </a:solidFill>
              </a:rPr>
              <a:t>CM</a:t>
            </a:r>
            <a:r>
              <a:rPr lang="en-US" dirty="0" smtClean="0">
                <a:solidFill>
                  <a:srgbClr val="FF0000"/>
                </a:solidFill>
              </a:rPr>
              <a:t> Issues</a:t>
            </a:r>
            <a:endParaRPr lang="en-US" dirty="0">
              <a:solidFill>
                <a:srgbClr val="FF0000"/>
              </a:solidFill>
            </a:endParaRPr>
          </a:p>
        </p:txBody>
      </p:sp>
      <p:sp>
        <p:nvSpPr>
          <p:cNvPr id="3" name="Content Placeholder 2"/>
          <p:cNvSpPr>
            <a:spLocks noGrp="1"/>
          </p:cNvSpPr>
          <p:nvPr>
            <p:ph idx="1"/>
          </p:nvPr>
        </p:nvSpPr>
        <p:spPr>
          <a:xfrm>
            <a:off x="1447800" y="1676400"/>
            <a:ext cx="7467600" cy="4724400"/>
          </a:xfrm>
        </p:spPr>
        <p:txBody>
          <a:bodyPr/>
          <a:lstStyle/>
          <a:p>
            <a:pPr marL="342900" lvl="1" indent="-342900" algn="just">
              <a:buClr>
                <a:schemeClr val="accent1"/>
              </a:buClr>
            </a:pPr>
            <a:r>
              <a:rPr lang="en-US" sz="2000" b="1" dirty="0" smtClean="0">
                <a:solidFill>
                  <a:schemeClr val="tx1"/>
                </a:solidFill>
                <a:latin typeface="Perpetua" pitchFamily="18" charset="0"/>
              </a:rPr>
              <a:t>Immediate Allocation of 4G Spectrum </a:t>
            </a:r>
            <a:r>
              <a:rPr lang="en-US" sz="2000" dirty="0" smtClean="0">
                <a:solidFill>
                  <a:schemeClr val="tx1"/>
                </a:solidFill>
                <a:latin typeface="Perpetua" pitchFamily="18" charset="0"/>
              </a:rPr>
              <a:t>by Government and launch of nationwide 4G Services immediately before it is too late.</a:t>
            </a:r>
          </a:p>
          <a:p>
            <a:pPr marL="342900" lvl="1" indent="-342900" algn="just">
              <a:buClr>
                <a:schemeClr val="accent1"/>
              </a:buClr>
            </a:pPr>
            <a:r>
              <a:rPr lang="en-US" sz="2000" b="1" dirty="0" smtClean="0">
                <a:solidFill>
                  <a:schemeClr val="tx1"/>
                </a:solidFill>
                <a:latin typeface="Perpetua" pitchFamily="18" charset="0"/>
              </a:rPr>
              <a:t>Capital infusion by Government</a:t>
            </a:r>
            <a:r>
              <a:rPr lang="en-US" sz="2000" dirty="0" smtClean="0">
                <a:solidFill>
                  <a:schemeClr val="tx1"/>
                </a:solidFill>
                <a:latin typeface="Perpetua" pitchFamily="18" charset="0"/>
              </a:rPr>
              <a:t> for OFC and 4G Network expansion</a:t>
            </a:r>
          </a:p>
          <a:p>
            <a:pPr marL="342900" lvl="1" indent="-342900" algn="just">
              <a:buClr>
                <a:schemeClr val="accent1"/>
              </a:buClr>
            </a:pPr>
            <a:r>
              <a:rPr lang="en-US" sz="2000" b="1" dirty="0" smtClean="0">
                <a:solidFill>
                  <a:schemeClr val="tx1"/>
                </a:solidFill>
                <a:latin typeface="Perpetua" pitchFamily="18" charset="0"/>
              </a:rPr>
              <a:t>Procurement by Managed Capacity model</a:t>
            </a:r>
            <a:r>
              <a:rPr lang="en-US" sz="2000" dirty="0" smtClean="0">
                <a:solidFill>
                  <a:schemeClr val="tx1"/>
                </a:solidFill>
                <a:latin typeface="Perpetua" pitchFamily="18" charset="0"/>
              </a:rPr>
              <a:t> instead of tendering for fixed quantities. </a:t>
            </a:r>
          </a:p>
          <a:p>
            <a:pPr marL="342900" lvl="1" indent="-342900" algn="just">
              <a:buClr>
                <a:schemeClr val="accent1"/>
              </a:buClr>
            </a:pPr>
            <a:r>
              <a:rPr lang="en-US" sz="2000" b="1" dirty="0" smtClean="0">
                <a:solidFill>
                  <a:schemeClr val="tx1"/>
                </a:solidFill>
                <a:latin typeface="Perpetua" pitchFamily="18" charset="0"/>
              </a:rPr>
              <a:t>Strategic planning of 3G &amp; 4G sites</a:t>
            </a:r>
            <a:r>
              <a:rPr lang="en-US" sz="2000" dirty="0" smtClean="0">
                <a:solidFill>
                  <a:schemeClr val="tx1"/>
                </a:solidFill>
                <a:latin typeface="Perpetua" pitchFamily="18" charset="0"/>
              </a:rPr>
              <a:t>. 2G-3G coverage for Rural areas and 2G-4G sites in Urban areas</a:t>
            </a:r>
          </a:p>
          <a:p>
            <a:pPr marL="342900" lvl="1" indent="-342900" algn="just">
              <a:buClr>
                <a:schemeClr val="accent1"/>
              </a:buClr>
            </a:pPr>
            <a:r>
              <a:rPr lang="en-US" sz="2000" b="1" dirty="0" smtClean="0">
                <a:solidFill>
                  <a:schemeClr val="tx1"/>
                </a:solidFill>
                <a:latin typeface="Perpetua" pitchFamily="18" charset="0"/>
              </a:rPr>
              <a:t>RTT BTS installation in all Government establishments  </a:t>
            </a:r>
            <a:r>
              <a:rPr lang="en-US" sz="2000" dirty="0" smtClean="0">
                <a:solidFill>
                  <a:schemeClr val="tx1"/>
                </a:solidFill>
                <a:latin typeface="Perpetua" pitchFamily="18" charset="0"/>
              </a:rPr>
              <a:t>at reasonable rates.</a:t>
            </a:r>
          </a:p>
          <a:p>
            <a:pPr marL="342900" lvl="1" indent="-342900" algn="just">
              <a:buClr>
                <a:schemeClr val="accent1"/>
              </a:buClr>
            </a:pPr>
            <a:r>
              <a:rPr lang="en-US" sz="2000" dirty="0" smtClean="0">
                <a:solidFill>
                  <a:schemeClr val="tx1"/>
                </a:solidFill>
                <a:latin typeface="Perpetua" pitchFamily="18" charset="0"/>
              </a:rPr>
              <a:t>Deployment of </a:t>
            </a:r>
            <a:r>
              <a:rPr lang="en-US" sz="2000" b="1" dirty="0" smtClean="0">
                <a:solidFill>
                  <a:schemeClr val="tx1"/>
                </a:solidFill>
                <a:latin typeface="Perpetua" pitchFamily="18" charset="0"/>
              </a:rPr>
              <a:t>outdoor BTS </a:t>
            </a:r>
            <a:r>
              <a:rPr lang="en-US" sz="2000" dirty="0" smtClean="0">
                <a:solidFill>
                  <a:schemeClr val="tx1"/>
                </a:solidFill>
                <a:latin typeface="Perpetua" pitchFamily="18" charset="0"/>
              </a:rPr>
              <a:t>only in order to reduce </a:t>
            </a:r>
            <a:r>
              <a:rPr lang="en-US" sz="2000" dirty="0" err="1" smtClean="0">
                <a:solidFill>
                  <a:schemeClr val="tx1"/>
                </a:solidFill>
                <a:latin typeface="Perpetua" pitchFamily="18" charset="0"/>
              </a:rPr>
              <a:t>opex</a:t>
            </a:r>
            <a:r>
              <a:rPr lang="en-US" sz="2000" dirty="0" smtClean="0">
                <a:solidFill>
                  <a:schemeClr val="tx1"/>
                </a:solidFill>
                <a:latin typeface="Perpetua" pitchFamily="18" charset="0"/>
              </a:rPr>
              <a:t>.</a:t>
            </a:r>
          </a:p>
          <a:p>
            <a:pPr marL="342900" lvl="1" indent="-342900" algn="just">
              <a:buClr>
                <a:schemeClr val="accent1"/>
              </a:buClr>
            </a:pPr>
            <a:r>
              <a:rPr lang="en-IN" sz="2000" b="1" dirty="0" smtClean="0">
                <a:solidFill>
                  <a:schemeClr val="tx1"/>
                </a:solidFill>
                <a:latin typeface="Perpetua" pitchFamily="18" charset="0"/>
              </a:rPr>
              <a:t>Revenue sharing agreement </a:t>
            </a:r>
            <a:r>
              <a:rPr lang="en-IN" sz="2000" dirty="0" smtClean="0">
                <a:solidFill>
                  <a:schemeClr val="tx1"/>
                </a:solidFill>
                <a:latin typeface="Perpetua" pitchFamily="18" charset="0"/>
              </a:rPr>
              <a:t>with content aggregator for proactive market orientation and service differentiation</a:t>
            </a:r>
          </a:p>
          <a:p>
            <a:pPr marL="342900" lvl="1" indent="-342900" algn="just">
              <a:buClr>
                <a:schemeClr val="accent1"/>
              </a:buClr>
            </a:pPr>
            <a:r>
              <a:rPr lang="en-US" sz="2000" b="1" dirty="0" smtClean="0">
                <a:solidFill>
                  <a:schemeClr val="tx1"/>
                </a:solidFill>
                <a:latin typeface="Perpetua" pitchFamily="18" charset="0"/>
              </a:rPr>
              <a:t>Readiness for 5G launch  </a:t>
            </a:r>
            <a:r>
              <a:rPr lang="en-US" sz="2000" dirty="0" smtClean="0">
                <a:solidFill>
                  <a:schemeClr val="tx1"/>
                </a:solidFill>
                <a:latin typeface="Perpetua" pitchFamily="18" charset="0"/>
              </a:rPr>
              <a:t>as per market conditions.</a:t>
            </a: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a:t>
            </a:r>
            <a:r>
              <a:rPr lang="en-US" b="1" dirty="0" smtClean="0">
                <a:solidFill>
                  <a:srgbClr val="FF0000"/>
                </a:solidFill>
              </a:rPr>
              <a:t>BSNL</a:t>
            </a:r>
            <a:r>
              <a:rPr lang="en-US" dirty="0" smtClean="0">
                <a:solidFill>
                  <a:srgbClr val="FF0000"/>
                </a:solidFill>
              </a:rPr>
              <a:t> - </a:t>
            </a:r>
            <a:r>
              <a:rPr lang="en-US" b="1" dirty="0" smtClean="0">
                <a:solidFill>
                  <a:srgbClr val="FF0000"/>
                </a:solidFill>
              </a:rPr>
              <a:t>CFA</a:t>
            </a:r>
            <a:r>
              <a:rPr lang="en-US" dirty="0" smtClean="0">
                <a:solidFill>
                  <a:srgbClr val="FF0000"/>
                </a:solidFill>
              </a:rPr>
              <a:t> Issues</a:t>
            </a:r>
            <a:endParaRPr lang="en-US" dirty="0">
              <a:solidFill>
                <a:srgbClr val="FF0000"/>
              </a:solidFill>
            </a:endParaRPr>
          </a:p>
        </p:txBody>
      </p:sp>
      <p:sp>
        <p:nvSpPr>
          <p:cNvPr id="3" name="Content Placeholder 2"/>
          <p:cNvSpPr>
            <a:spLocks noGrp="1"/>
          </p:cNvSpPr>
          <p:nvPr>
            <p:ph idx="1"/>
          </p:nvPr>
        </p:nvSpPr>
        <p:spPr>
          <a:xfrm>
            <a:off x="1370012" y="1676400"/>
            <a:ext cx="7469188" cy="4648199"/>
          </a:xfrm>
        </p:spPr>
        <p:txBody>
          <a:bodyPr/>
          <a:lstStyle/>
          <a:p>
            <a:pPr marL="342900" lvl="1" indent="-342900" algn="just">
              <a:buClr>
                <a:schemeClr val="accent1"/>
              </a:buClr>
            </a:pPr>
            <a:r>
              <a:rPr lang="en-US" sz="1800" b="1" dirty="0" smtClean="0">
                <a:solidFill>
                  <a:schemeClr val="tx1"/>
                </a:solidFill>
                <a:latin typeface="Perpetua" pitchFamily="18" charset="0"/>
              </a:rPr>
              <a:t>Change in primary focus from Copper to OFC</a:t>
            </a:r>
            <a:r>
              <a:rPr lang="en-US" sz="1800" dirty="0" smtClean="0">
                <a:solidFill>
                  <a:schemeClr val="tx1"/>
                </a:solidFill>
                <a:latin typeface="Perpetua" pitchFamily="18" charset="0"/>
              </a:rPr>
              <a:t> based access network in order to run CFA Business. This change is urgently required otherwise high investment on NGN will not bring revenue to BSNL. </a:t>
            </a:r>
          </a:p>
          <a:p>
            <a:pPr marL="342900" lvl="1" indent="-342900" algn="just">
              <a:buClr>
                <a:schemeClr val="accent1"/>
              </a:buClr>
            </a:pPr>
            <a:r>
              <a:rPr lang="en-US" sz="1800" b="1" dirty="0" smtClean="0">
                <a:solidFill>
                  <a:schemeClr val="tx1"/>
                </a:solidFill>
                <a:latin typeface="Perpetua" pitchFamily="18" charset="0"/>
              </a:rPr>
              <a:t>Maximum FTTH coverage</a:t>
            </a:r>
            <a:r>
              <a:rPr lang="en-US" sz="1800" dirty="0" smtClean="0">
                <a:solidFill>
                  <a:schemeClr val="tx1"/>
                </a:solidFill>
                <a:latin typeface="Perpetua" pitchFamily="18" charset="0"/>
              </a:rPr>
              <a:t> in TNF, Residential &amp; Developing  areas to cut down new Copper deployment in these areas. </a:t>
            </a:r>
          </a:p>
          <a:p>
            <a:pPr marL="342900" lvl="1" indent="-342900" algn="just">
              <a:buClr>
                <a:schemeClr val="accent1"/>
              </a:buClr>
            </a:pPr>
            <a:r>
              <a:rPr lang="en-US" sz="1800" b="1" dirty="0" smtClean="0">
                <a:solidFill>
                  <a:schemeClr val="tx1"/>
                </a:solidFill>
                <a:latin typeface="Perpetua" pitchFamily="18" charset="0"/>
              </a:rPr>
              <a:t>Simplified OLT &amp; </a:t>
            </a:r>
            <a:r>
              <a:rPr lang="en-US" sz="1800" b="1" dirty="0" err="1" smtClean="0">
                <a:solidFill>
                  <a:schemeClr val="tx1"/>
                </a:solidFill>
                <a:latin typeface="Perpetua" pitchFamily="18" charset="0"/>
              </a:rPr>
              <a:t>wi-fi</a:t>
            </a:r>
            <a:r>
              <a:rPr lang="en-US" sz="1800" b="1" dirty="0" smtClean="0">
                <a:solidFill>
                  <a:schemeClr val="tx1"/>
                </a:solidFill>
                <a:latin typeface="Perpetua" pitchFamily="18" charset="0"/>
              </a:rPr>
              <a:t> ONT Procurement policy </a:t>
            </a:r>
            <a:r>
              <a:rPr lang="en-US" sz="1800" dirty="0" smtClean="0">
                <a:solidFill>
                  <a:schemeClr val="tx1"/>
                </a:solidFill>
                <a:latin typeface="Perpetua" pitchFamily="18" charset="0"/>
              </a:rPr>
              <a:t>for expanding OFC based CFA Network.</a:t>
            </a:r>
          </a:p>
          <a:p>
            <a:pPr marL="342900" lvl="1" indent="-342900" algn="just">
              <a:buClr>
                <a:schemeClr val="accent1"/>
              </a:buClr>
            </a:pPr>
            <a:r>
              <a:rPr lang="en-US" sz="1800" b="1" dirty="0" smtClean="0">
                <a:solidFill>
                  <a:schemeClr val="tx1"/>
                </a:solidFill>
                <a:latin typeface="Perpetua" pitchFamily="18" charset="0"/>
              </a:rPr>
              <a:t>Efficient training of existing manpower </a:t>
            </a:r>
            <a:r>
              <a:rPr lang="en-US" sz="1800" dirty="0" smtClean="0">
                <a:solidFill>
                  <a:schemeClr val="tx1"/>
                </a:solidFill>
                <a:latin typeface="Perpetua" pitchFamily="18" charset="0"/>
              </a:rPr>
              <a:t>of Copper based CFA network to handle OFC based CFA Network.</a:t>
            </a:r>
          </a:p>
          <a:p>
            <a:pPr marL="342900" lvl="1" indent="-342900" algn="just">
              <a:buClr>
                <a:schemeClr val="accent1"/>
              </a:buClr>
            </a:pPr>
            <a:r>
              <a:rPr lang="en-IN" sz="1800" b="1" dirty="0" smtClean="0">
                <a:solidFill>
                  <a:schemeClr val="tx1"/>
                </a:solidFill>
                <a:latin typeface="Perpetua" pitchFamily="18" charset="0"/>
              </a:rPr>
              <a:t>Delegation of decision making/financial power to local authority </a:t>
            </a:r>
            <a:r>
              <a:rPr lang="en-IN" sz="1800" dirty="0" smtClean="0">
                <a:solidFill>
                  <a:schemeClr val="tx1"/>
                </a:solidFill>
                <a:latin typeface="Perpetua" pitchFamily="18" charset="0"/>
              </a:rPr>
              <a:t>in case of business decisions like discount up to certain extent, relaxation in number of connections for provisioning of Centrex, free Phone facilities etc.</a:t>
            </a:r>
          </a:p>
          <a:p>
            <a:pPr marL="342900" lvl="1" indent="-342900" algn="just">
              <a:buClr>
                <a:schemeClr val="accent1"/>
              </a:buClr>
            </a:pPr>
            <a:r>
              <a:rPr lang="en-IN" sz="1800" b="1" dirty="0" smtClean="0">
                <a:solidFill>
                  <a:schemeClr val="tx1"/>
                </a:solidFill>
                <a:latin typeface="Perpetua" pitchFamily="18" charset="0"/>
              </a:rPr>
              <a:t>MOU with MSO/LCO </a:t>
            </a:r>
            <a:r>
              <a:rPr lang="en-IN" sz="1800" dirty="0" smtClean="0">
                <a:solidFill>
                  <a:schemeClr val="tx1"/>
                </a:solidFill>
                <a:latin typeface="Perpetua" pitchFamily="18" charset="0"/>
              </a:rPr>
              <a:t>should be utilised in true sense like target incentives.</a:t>
            </a:r>
          </a:p>
          <a:p>
            <a:pPr marL="342900" lvl="1" indent="-342900" algn="just">
              <a:buClr>
                <a:schemeClr val="accent1"/>
              </a:buClr>
            </a:pPr>
            <a:r>
              <a:rPr lang="en-IN" sz="1800" b="1" dirty="0" smtClean="0">
                <a:solidFill>
                  <a:schemeClr val="tx1"/>
                </a:solidFill>
                <a:latin typeface="Perpetua" pitchFamily="18" charset="0"/>
              </a:rPr>
              <a:t>Last Mile support </a:t>
            </a:r>
            <a:r>
              <a:rPr lang="en-IN" sz="1800" dirty="0" smtClean="0">
                <a:solidFill>
                  <a:schemeClr val="tx1"/>
                </a:solidFill>
                <a:latin typeface="Perpetua" pitchFamily="18" charset="0"/>
              </a:rPr>
              <a:t>team should be strengthen rather than core team as considerable number of faults are located at Last Mile </a:t>
            </a:r>
            <a:endParaRPr lang="en-US" sz="18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a:t>
            </a:r>
            <a:r>
              <a:rPr lang="en-US" b="1" dirty="0" smtClean="0">
                <a:solidFill>
                  <a:srgbClr val="FF0000"/>
                </a:solidFill>
              </a:rPr>
              <a:t>BSNL</a:t>
            </a:r>
            <a:r>
              <a:rPr lang="en-US" dirty="0" smtClean="0">
                <a:solidFill>
                  <a:srgbClr val="FF0000"/>
                </a:solidFill>
              </a:rPr>
              <a:t> – </a:t>
            </a:r>
            <a:r>
              <a:rPr lang="en-US" b="1" dirty="0" smtClean="0">
                <a:solidFill>
                  <a:srgbClr val="FF0000"/>
                </a:solidFill>
              </a:rPr>
              <a:t>EB</a:t>
            </a:r>
            <a:r>
              <a:rPr lang="en-US" dirty="0" smtClean="0">
                <a:solidFill>
                  <a:srgbClr val="FF0000"/>
                </a:solidFill>
              </a:rPr>
              <a:t> Issues</a:t>
            </a:r>
            <a:endParaRPr lang="en-US" dirty="0">
              <a:solidFill>
                <a:srgbClr val="FF0000"/>
              </a:solidFill>
            </a:endParaRPr>
          </a:p>
        </p:txBody>
      </p:sp>
      <p:sp>
        <p:nvSpPr>
          <p:cNvPr id="3" name="Content Placeholder 2"/>
          <p:cNvSpPr>
            <a:spLocks noGrp="1"/>
          </p:cNvSpPr>
          <p:nvPr>
            <p:ph idx="1"/>
          </p:nvPr>
        </p:nvSpPr>
        <p:spPr>
          <a:xfrm>
            <a:off x="1371600" y="1676400"/>
            <a:ext cx="7391400" cy="4802188"/>
          </a:xfrm>
        </p:spPr>
        <p:txBody>
          <a:bodyPr/>
          <a:lstStyle/>
          <a:p>
            <a:pPr algn="just" fontAlgn="auto">
              <a:spcAft>
                <a:spcPts val="0"/>
              </a:spcAft>
              <a:buFont typeface="Arial" pitchFamily="34" charset="0"/>
              <a:buChar char="•"/>
              <a:defRPr/>
            </a:pPr>
            <a:r>
              <a:rPr lang="en-US" sz="1800" b="1" dirty="0" smtClean="0">
                <a:solidFill>
                  <a:schemeClr val="tx1"/>
                </a:solidFill>
                <a:latin typeface="Perpetua" pitchFamily="18" charset="0"/>
              </a:rPr>
              <a:t>Strengthen EB team in each circle</a:t>
            </a:r>
            <a:r>
              <a:rPr lang="en-US" sz="1800" dirty="0" smtClean="0">
                <a:solidFill>
                  <a:schemeClr val="tx1"/>
                </a:solidFill>
                <a:latin typeface="Perpetua" pitchFamily="18" charset="0"/>
              </a:rPr>
              <a:t> to support high value Enterprise Customer. Prioritize immediate resolution of operational issues for Enterprise customers  24*7 basis.</a:t>
            </a:r>
          </a:p>
          <a:p>
            <a:pPr algn="just" fontAlgn="auto">
              <a:spcAft>
                <a:spcPts val="0"/>
              </a:spcAft>
              <a:buFont typeface="Arial" pitchFamily="34" charset="0"/>
              <a:buChar char="•"/>
              <a:defRPr/>
            </a:pPr>
            <a:r>
              <a:rPr lang="en-US" sz="1800" b="1" dirty="0" smtClean="0">
                <a:solidFill>
                  <a:schemeClr val="tx1"/>
                </a:solidFill>
                <a:latin typeface="Perpetua" pitchFamily="18" charset="0"/>
              </a:rPr>
              <a:t>Synergy between BSNL and MTNL </a:t>
            </a:r>
            <a:r>
              <a:rPr lang="en-US" sz="1800" dirty="0" smtClean="0">
                <a:solidFill>
                  <a:schemeClr val="tx1"/>
                </a:solidFill>
                <a:latin typeface="Perpetua" pitchFamily="18" charset="0"/>
              </a:rPr>
              <a:t>may be re-worked for better service delivery of Enterprise customers.</a:t>
            </a:r>
          </a:p>
          <a:p>
            <a:pPr algn="just" fontAlgn="auto">
              <a:spcAft>
                <a:spcPts val="0"/>
              </a:spcAft>
              <a:buFont typeface="Arial" pitchFamily="34" charset="0"/>
              <a:buChar char="•"/>
              <a:defRPr/>
            </a:pPr>
            <a:r>
              <a:rPr lang="en-US" sz="1800" b="1" dirty="0" smtClean="0">
                <a:solidFill>
                  <a:schemeClr val="tx1"/>
                </a:solidFill>
                <a:latin typeface="Perpetua" pitchFamily="18" charset="0"/>
              </a:rPr>
              <a:t>Finalization of MNS Partner </a:t>
            </a:r>
            <a:r>
              <a:rPr lang="en-US" sz="1800" dirty="0" smtClean="0">
                <a:solidFill>
                  <a:schemeClr val="tx1"/>
                </a:solidFill>
                <a:latin typeface="Perpetua" pitchFamily="18" charset="0"/>
              </a:rPr>
              <a:t>is Urgently required. </a:t>
            </a:r>
          </a:p>
          <a:p>
            <a:pPr algn="just" fontAlgn="auto">
              <a:spcAft>
                <a:spcPts val="0"/>
              </a:spcAft>
              <a:buFont typeface="Arial" pitchFamily="34" charset="0"/>
              <a:buChar char="•"/>
              <a:defRPr/>
            </a:pPr>
            <a:r>
              <a:rPr lang="en-US" sz="1800" b="1" dirty="0" smtClean="0">
                <a:solidFill>
                  <a:schemeClr val="tx1"/>
                </a:solidFill>
                <a:latin typeface="Perpetua" pitchFamily="18" charset="0"/>
              </a:rPr>
              <a:t>Monetization of huge Land/Building properties</a:t>
            </a:r>
            <a:r>
              <a:rPr lang="en-US" sz="1800" dirty="0" smtClean="0">
                <a:solidFill>
                  <a:schemeClr val="tx1"/>
                </a:solidFill>
                <a:latin typeface="Perpetua" pitchFamily="18" charset="0"/>
              </a:rPr>
              <a:t> to earn added revenue by leasing or selling them out. </a:t>
            </a:r>
          </a:p>
          <a:p>
            <a:pPr algn="just" fontAlgn="auto">
              <a:spcAft>
                <a:spcPts val="0"/>
              </a:spcAft>
              <a:buFont typeface="Arial" pitchFamily="34" charset="0"/>
              <a:buChar char="•"/>
              <a:defRPr/>
            </a:pPr>
            <a:r>
              <a:rPr lang="en-US" sz="1800" b="1" dirty="0" smtClean="0">
                <a:solidFill>
                  <a:schemeClr val="tx1"/>
                </a:solidFill>
                <a:latin typeface="Perpetua" pitchFamily="18" charset="0"/>
              </a:rPr>
              <a:t>Alternate Revenue path </a:t>
            </a:r>
            <a:r>
              <a:rPr lang="en-US" sz="1800" dirty="0" smtClean="0">
                <a:solidFill>
                  <a:schemeClr val="tx1"/>
                </a:solidFill>
                <a:latin typeface="Perpetua" pitchFamily="18" charset="0"/>
              </a:rPr>
              <a:t>through Scrapping, Leasing out passive infra, trained manpower supply to various organization. </a:t>
            </a:r>
          </a:p>
          <a:p>
            <a:pPr algn="just" fontAlgn="auto">
              <a:spcAft>
                <a:spcPts val="0"/>
              </a:spcAft>
              <a:buFont typeface="Arial" pitchFamily="34" charset="0"/>
              <a:buChar char="•"/>
              <a:defRPr/>
            </a:pPr>
            <a:r>
              <a:rPr lang="en-US" sz="1800" b="1" dirty="0" smtClean="0">
                <a:solidFill>
                  <a:schemeClr val="tx1"/>
                </a:solidFill>
                <a:latin typeface="Perpetua" pitchFamily="18" charset="0"/>
              </a:rPr>
              <a:t>Hiving off the training centers</a:t>
            </a:r>
            <a:r>
              <a:rPr lang="en-US" sz="1800" dirty="0" smtClean="0">
                <a:solidFill>
                  <a:schemeClr val="tx1"/>
                </a:solidFill>
                <a:latin typeface="Perpetua" pitchFamily="18" charset="0"/>
              </a:rPr>
              <a:t> into separate, autonomous educational institute.</a:t>
            </a:r>
          </a:p>
          <a:p>
            <a:pPr algn="just" fontAlgn="auto">
              <a:spcAft>
                <a:spcPts val="0"/>
              </a:spcAft>
              <a:buFont typeface="Arial" pitchFamily="34" charset="0"/>
              <a:buChar char="•"/>
              <a:defRPr/>
            </a:pPr>
            <a:r>
              <a:rPr lang="en-IN" sz="1800" b="1" dirty="0" smtClean="0">
                <a:solidFill>
                  <a:schemeClr val="tx1"/>
                </a:solidFill>
                <a:latin typeface="Perpetua" pitchFamily="18" charset="0"/>
              </a:rPr>
              <a:t>Full authorisation to EB Unit to venture into other business </a:t>
            </a:r>
            <a:r>
              <a:rPr lang="en-IN" sz="1800" dirty="0" smtClean="0">
                <a:solidFill>
                  <a:schemeClr val="tx1"/>
                </a:solidFill>
                <a:latin typeface="Perpetua" pitchFamily="18" charset="0"/>
              </a:rPr>
              <a:t>possibilities like </a:t>
            </a:r>
            <a:r>
              <a:rPr lang="en-IN" sz="1800" dirty="0" err="1" smtClean="0">
                <a:solidFill>
                  <a:schemeClr val="tx1"/>
                </a:solidFill>
                <a:latin typeface="Perpetua" pitchFamily="18" charset="0"/>
              </a:rPr>
              <a:t>IoT</a:t>
            </a:r>
            <a:r>
              <a:rPr lang="en-IN" sz="1800" dirty="0" smtClean="0">
                <a:solidFill>
                  <a:schemeClr val="tx1"/>
                </a:solidFill>
                <a:latin typeface="Perpetua" pitchFamily="18" charset="0"/>
              </a:rPr>
              <a:t>, Smart City, cyber security etc. </a:t>
            </a:r>
            <a:endParaRPr lang="en-US" sz="18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3" y="457199"/>
            <a:ext cx="7313612" cy="987425"/>
          </a:xfrm>
        </p:spPr>
        <p:txBody>
          <a:bodyPr/>
          <a:lstStyle/>
          <a:p>
            <a:r>
              <a:rPr lang="en-US" dirty="0" smtClean="0">
                <a:solidFill>
                  <a:srgbClr val="FF0000"/>
                </a:solidFill>
              </a:rPr>
              <a:t>Revival of </a:t>
            </a:r>
            <a:r>
              <a:rPr lang="en-US" b="1" dirty="0" smtClean="0">
                <a:solidFill>
                  <a:srgbClr val="FF0000"/>
                </a:solidFill>
              </a:rPr>
              <a:t>BSNL</a:t>
            </a:r>
            <a:r>
              <a:rPr lang="en-US" dirty="0" smtClean="0">
                <a:solidFill>
                  <a:srgbClr val="FF0000"/>
                </a:solidFill>
              </a:rPr>
              <a:t> - </a:t>
            </a:r>
            <a:r>
              <a:rPr lang="en-US" b="1" dirty="0" smtClean="0">
                <a:solidFill>
                  <a:srgbClr val="FF0000"/>
                </a:solidFill>
              </a:rPr>
              <a:t>Finance</a:t>
            </a:r>
            <a:r>
              <a:rPr lang="en-US" dirty="0" smtClean="0">
                <a:solidFill>
                  <a:srgbClr val="FF0000"/>
                </a:solidFill>
              </a:rPr>
              <a:t> Issues</a:t>
            </a:r>
            <a:endParaRPr lang="en-US" dirty="0">
              <a:solidFill>
                <a:srgbClr val="FF0000"/>
              </a:solidFill>
            </a:endParaRPr>
          </a:p>
        </p:txBody>
      </p:sp>
      <p:sp>
        <p:nvSpPr>
          <p:cNvPr id="3" name="Content Placeholder 2"/>
          <p:cNvSpPr>
            <a:spLocks noGrp="1"/>
          </p:cNvSpPr>
          <p:nvPr>
            <p:ph idx="1"/>
          </p:nvPr>
        </p:nvSpPr>
        <p:spPr>
          <a:xfrm>
            <a:off x="1370013" y="1676400"/>
            <a:ext cx="7313612" cy="4268787"/>
          </a:xfrm>
        </p:spPr>
        <p:txBody>
          <a:bodyPr/>
          <a:lstStyle/>
          <a:p>
            <a:pPr fontAlgn="auto">
              <a:spcAft>
                <a:spcPts val="0"/>
              </a:spcAft>
              <a:buFont typeface="Arial" pitchFamily="34" charset="0"/>
              <a:buChar char="•"/>
              <a:defRPr/>
            </a:pPr>
            <a:r>
              <a:rPr lang="en-US" sz="1800" b="1" dirty="0" smtClean="0">
                <a:solidFill>
                  <a:schemeClr val="tx1"/>
                </a:solidFill>
                <a:latin typeface="Perpetua" pitchFamily="18" charset="0"/>
              </a:rPr>
              <a:t>Immediate Capital infusion for 4G</a:t>
            </a:r>
            <a:r>
              <a:rPr lang="en-US" sz="1800" dirty="0" smtClean="0">
                <a:solidFill>
                  <a:schemeClr val="tx1"/>
                </a:solidFill>
                <a:latin typeface="Perpetua" pitchFamily="18" charset="0"/>
              </a:rPr>
              <a:t> Spectrum allocation</a:t>
            </a:r>
          </a:p>
          <a:p>
            <a:pPr algn="just" fontAlgn="auto">
              <a:spcAft>
                <a:spcPts val="0"/>
              </a:spcAft>
              <a:buFont typeface="Arial" pitchFamily="34" charset="0"/>
              <a:buChar char="•"/>
              <a:defRPr/>
            </a:pPr>
            <a:r>
              <a:rPr lang="en-US" sz="1800" b="1" dirty="0" smtClean="0">
                <a:solidFill>
                  <a:schemeClr val="tx1"/>
                </a:solidFill>
                <a:latin typeface="Perpetua" pitchFamily="18" charset="0"/>
              </a:rPr>
              <a:t>Medical expenditure of Retired absorbed employees </a:t>
            </a:r>
            <a:r>
              <a:rPr lang="en-US" sz="1800" dirty="0" smtClean="0">
                <a:solidFill>
                  <a:schemeClr val="tx1"/>
                </a:solidFill>
                <a:latin typeface="Perpetua" pitchFamily="18" charset="0"/>
              </a:rPr>
              <a:t>should be covered under prevailing Government Rule as their pension liability has been taken by Government of India.</a:t>
            </a:r>
          </a:p>
          <a:p>
            <a:pPr algn="just" fontAlgn="auto">
              <a:spcAft>
                <a:spcPts val="0"/>
              </a:spcAft>
              <a:buFont typeface="Arial" pitchFamily="34" charset="0"/>
              <a:buChar char="•"/>
              <a:defRPr/>
            </a:pPr>
            <a:r>
              <a:rPr lang="en-IN" sz="1800" b="1" dirty="0" smtClean="0">
                <a:solidFill>
                  <a:schemeClr val="tx1"/>
                </a:solidFill>
                <a:latin typeface="Perpetua" pitchFamily="18" charset="0"/>
              </a:rPr>
              <a:t>VRS to 55 years and above </a:t>
            </a:r>
            <a:r>
              <a:rPr lang="en-IN" sz="1800" dirty="0" smtClean="0">
                <a:solidFill>
                  <a:schemeClr val="tx1"/>
                </a:solidFill>
                <a:latin typeface="Perpetua" pitchFamily="18" charset="0"/>
              </a:rPr>
              <a:t>– with budgetary support from Govt./ DoT Support or </a:t>
            </a:r>
            <a:r>
              <a:rPr lang="en-US" sz="1800" dirty="0" smtClean="0">
                <a:solidFill>
                  <a:schemeClr val="tx1"/>
                </a:solidFill>
                <a:latin typeface="Perpetua" pitchFamily="18" charset="0"/>
              </a:rPr>
              <a:t>depute some staffs to </a:t>
            </a:r>
            <a:r>
              <a:rPr lang="en-US" sz="1800" dirty="0" err="1" smtClean="0">
                <a:solidFill>
                  <a:schemeClr val="tx1"/>
                </a:solidFill>
                <a:latin typeface="Perpetua" pitchFamily="18" charset="0"/>
              </a:rPr>
              <a:t>DoT</a:t>
            </a:r>
            <a:r>
              <a:rPr lang="en-US" sz="1800" dirty="0" smtClean="0">
                <a:solidFill>
                  <a:schemeClr val="tx1"/>
                </a:solidFill>
                <a:latin typeface="Perpetua" pitchFamily="18" charset="0"/>
              </a:rPr>
              <a:t> to reduce wage bill of BSNL.</a:t>
            </a:r>
          </a:p>
          <a:p>
            <a:pPr algn="just" fontAlgn="auto">
              <a:spcAft>
                <a:spcPts val="0"/>
              </a:spcAft>
              <a:buFont typeface="Arial" pitchFamily="34" charset="0"/>
              <a:buChar char="•"/>
              <a:defRPr/>
            </a:pPr>
            <a:r>
              <a:rPr lang="en-US" sz="1800" b="1" dirty="0" smtClean="0">
                <a:solidFill>
                  <a:schemeClr val="tx1"/>
                </a:solidFill>
                <a:latin typeface="Perpetua" pitchFamily="18" charset="0"/>
              </a:rPr>
              <a:t>Pension Contribution for the absorbed employees on actual basis</a:t>
            </a:r>
            <a:r>
              <a:rPr lang="en-US" sz="1800" dirty="0" smtClean="0">
                <a:solidFill>
                  <a:schemeClr val="tx1"/>
                </a:solidFill>
                <a:latin typeface="Perpetua" pitchFamily="18" charset="0"/>
              </a:rPr>
              <a:t>. Immediate Return of extra amount paid to DOT in this account.</a:t>
            </a:r>
          </a:p>
          <a:p>
            <a:pPr algn="just" fontAlgn="auto">
              <a:spcAft>
                <a:spcPts val="0"/>
              </a:spcAft>
              <a:buFont typeface="Arial" pitchFamily="34" charset="0"/>
              <a:buChar char="•"/>
              <a:defRPr/>
            </a:pPr>
            <a:r>
              <a:rPr lang="en-US" sz="1800" b="1" dirty="0" smtClean="0">
                <a:solidFill>
                  <a:schemeClr val="tx1"/>
                </a:solidFill>
                <a:latin typeface="Perpetua" pitchFamily="18" charset="0"/>
              </a:rPr>
              <a:t>Immediately vacate rented properties</a:t>
            </a:r>
            <a:r>
              <a:rPr lang="en-US" sz="1800" dirty="0" smtClean="0">
                <a:solidFill>
                  <a:schemeClr val="tx1"/>
                </a:solidFill>
                <a:latin typeface="Perpetua" pitchFamily="18" charset="0"/>
              </a:rPr>
              <a:t>. Air Travel permit in Business class by Higher level officers should be stopped immediately.</a:t>
            </a:r>
          </a:p>
          <a:p>
            <a:pPr algn="just" fontAlgn="auto">
              <a:spcAft>
                <a:spcPts val="0"/>
              </a:spcAft>
              <a:buFont typeface="Arial" pitchFamily="34" charset="0"/>
              <a:buChar char="•"/>
              <a:defRPr/>
            </a:pPr>
            <a:r>
              <a:rPr lang="en-US" sz="1800" b="1" dirty="0" smtClean="0">
                <a:solidFill>
                  <a:schemeClr val="tx1"/>
                </a:solidFill>
                <a:latin typeface="Perpetua" pitchFamily="18" charset="0"/>
              </a:rPr>
              <a:t>Finance wings should be supportive to Engineering wing</a:t>
            </a:r>
            <a:r>
              <a:rPr lang="en-US" sz="1800" dirty="0" smtClean="0">
                <a:solidFill>
                  <a:schemeClr val="tx1"/>
                </a:solidFill>
                <a:latin typeface="Perpetua" pitchFamily="18" charset="0"/>
              </a:rPr>
              <a:t>. In practical field there exists considerable collision between these two wings. </a:t>
            </a:r>
            <a:endParaRPr lang="en-IN" sz="18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BSNL – Marketing, IT and Other Supporting System</a:t>
            </a:r>
            <a:endParaRPr lang="en-US" dirty="0">
              <a:solidFill>
                <a:srgbClr val="FF0000"/>
              </a:solidFill>
            </a:endParaRPr>
          </a:p>
        </p:txBody>
      </p:sp>
      <p:sp>
        <p:nvSpPr>
          <p:cNvPr id="3" name="Content Placeholder 2"/>
          <p:cNvSpPr>
            <a:spLocks noGrp="1"/>
          </p:cNvSpPr>
          <p:nvPr>
            <p:ph idx="1"/>
          </p:nvPr>
        </p:nvSpPr>
        <p:spPr>
          <a:xfrm>
            <a:off x="1370012" y="1676400"/>
            <a:ext cx="7545388" cy="4725988"/>
          </a:xfrm>
        </p:spPr>
        <p:txBody>
          <a:bodyPr/>
          <a:lstStyle/>
          <a:p>
            <a:pPr marL="342900" lvl="1" indent="-342900" algn="just">
              <a:buClr>
                <a:schemeClr val="accent1"/>
              </a:buClr>
            </a:pPr>
            <a:r>
              <a:rPr lang="en-IN" sz="1800" dirty="0" smtClean="0">
                <a:solidFill>
                  <a:schemeClr val="tx1"/>
                </a:solidFill>
                <a:latin typeface="Perpetua" pitchFamily="18" charset="0"/>
              </a:rPr>
              <a:t>Expenditure on </a:t>
            </a:r>
            <a:r>
              <a:rPr lang="en-IN" sz="1800" b="1" dirty="0" smtClean="0">
                <a:solidFill>
                  <a:schemeClr val="tx1"/>
                </a:solidFill>
                <a:latin typeface="Perpetua" pitchFamily="18" charset="0"/>
              </a:rPr>
              <a:t>enhancing Brand visibilities</a:t>
            </a:r>
            <a:r>
              <a:rPr lang="en-IN" sz="1800" dirty="0" smtClean="0">
                <a:solidFill>
                  <a:schemeClr val="tx1"/>
                </a:solidFill>
                <a:latin typeface="Perpetua" pitchFamily="18" charset="0"/>
              </a:rPr>
              <a:t> should not be curtailed under any circumstances.</a:t>
            </a:r>
          </a:p>
          <a:p>
            <a:pPr marL="342900" lvl="1" indent="-342900" algn="just">
              <a:buClr>
                <a:schemeClr val="accent1"/>
              </a:buClr>
            </a:pPr>
            <a:r>
              <a:rPr lang="en-IN" sz="1800" b="1" dirty="0" smtClean="0">
                <a:solidFill>
                  <a:schemeClr val="tx1"/>
                </a:solidFill>
                <a:latin typeface="Perpetua" pitchFamily="18" charset="0"/>
              </a:rPr>
              <a:t>Review of outdated Franchisee S&amp;D policy.</a:t>
            </a:r>
            <a:endParaRPr lang="en-IN" sz="1800" dirty="0" smtClean="0">
              <a:solidFill>
                <a:schemeClr val="tx1"/>
              </a:solidFill>
              <a:latin typeface="Perpetua" pitchFamily="18" charset="0"/>
            </a:endParaRPr>
          </a:p>
          <a:p>
            <a:pPr marL="342900" lvl="1" indent="-342900" algn="just">
              <a:buClr>
                <a:schemeClr val="accent1"/>
              </a:buClr>
            </a:pPr>
            <a:r>
              <a:rPr lang="en-IN" sz="1800" dirty="0" smtClean="0">
                <a:solidFill>
                  <a:schemeClr val="tx1"/>
                </a:solidFill>
                <a:latin typeface="Perpetua" pitchFamily="18" charset="0"/>
              </a:rPr>
              <a:t>Procurement of IT equipment on actual demand. Focus on </a:t>
            </a:r>
            <a:r>
              <a:rPr lang="en-IN" sz="1800" b="1" dirty="0" smtClean="0">
                <a:solidFill>
                  <a:schemeClr val="tx1"/>
                </a:solidFill>
                <a:latin typeface="Perpetua" pitchFamily="18" charset="0"/>
              </a:rPr>
              <a:t>in house developed applications </a:t>
            </a:r>
            <a:r>
              <a:rPr lang="en-IN" sz="1800" dirty="0" smtClean="0">
                <a:solidFill>
                  <a:schemeClr val="tx1"/>
                </a:solidFill>
                <a:latin typeface="Perpetua" pitchFamily="18" charset="0"/>
              </a:rPr>
              <a:t>rather than procuring external application.</a:t>
            </a:r>
          </a:p>
          <a:p>
            <a:pPr marL="342900" lvl="1" indent="-342900" algn="just">
              <a:buClr>
                <a:schemeClr val="accent1"/>
              </a:buClr>
            </a:pPr>
            <a:r>
              <a:rPr lang="en-IN" sz="1800" b="1" dirty="0" smtClean="0">
                <a:solidFill>
                  <a:schemeClr val="tx1"/>
                </a:solidFill>
                <a:latin typeface="Perpetua" pitchFamily="18" charset="0"/>
              </a:rPr>
              <a:t>Rationalisation  of workforce </a:t>
            </a:r>
            <a:r>
              <a:rPr lang="en-IN" sz="1800" dirty="0" smtClean="0">
                <a:solidFill>
                  <a:schemeClr val="tx1"/>
                </a:solidFill>
                <a:latin typeface="Perpetua" pitchFamily="18" charset="0"/>
              </a:rPr>
              <a:t>for all levels posted in IT Project circle, Telecom factories and other Non Territorial circle. Surplus unproductive employee should be moved to territorial circles.</a:t>
            </a:r>
          </a:p>
          <a:p>
            <a:pPr marL="342900" lvl="1" indent="-342900" algn="just">
              <a:buClr>
                <a:schemeClr val="accent1"/>
              </a:buClr>
            </a:pPr>
            <a:r>
              <a:rPr lang="en-IN" sz="1800" b="1" dirty="0" smtClean="0">
                <a:solidFill>
                  <a:schemeClr val="tx1"/>
                </a:solidFill>
                <a:latin typeface="Perpetua" pitchFamily="18" charset="0"/>
              </a:rPr>
              <a:t>Electricity consumption audit</a:t>
            </a:r>
            <a:r>
              <a:rPr lang="en-IN" sz="1800" dirty="0" smtClean="0">
                <a:solidFill>
                  <a:schemeClr val="tx1"/>
                </a:solidFill>
                <a:latin typeface="Perpetua" pitchFamily="18" charset="0"/>
              </a:rPr>
              <a:t> should be done immediately. Reduction of AC system usage, increased use of Solar System, LED Lighting. Rationalisation of Max KVA consumption and  power factor should be monitored and followed up with electricity board.</a:t>
            </a:r>
          </a:p>
          <a:p>
            <a:pPr marL="342900" lvl="1" indent="-342900" algn="just">
              <a:buClr>
                <a:schemeClr val="accent1"/>
              </a:buClr>
            </a:pPr>
            <a:r>
              <a:rPr lang="en-IN" sz="1800" b="1" dirty="0" smtClean="0">
                <a:solidFill>
                  <a:schemeClr val="tx1"/>
                </a:solidFill>
                <a:latin typeface="Perpetua" pitchFamily="18" charset="0"/>
              </a:rPr>
              <a:t>Training centres </a:t>
            </a:r>
            <a:r>
              <a:rPr lang="en-IN" sz="1800" dirty="0" smtClean="0">
                <a:solidFill>
                  <a:schemeClr val="tx1"/>
                </a:solidFill>
                <a:latin typeface="Perpetua" pitchFamily="18" charset="0"/>
              </a:rPr>
              <a:t>which are unable to justify their financial value in terms of productivity, must be closed and infra to be outsourced for better monetisation. </a:t>
            </a:r>
          </a:p>
          <a:p>
            <a:pPr algn="just">
              <a:buNone/>
            </a:pPr>
            <a:endParaRPr lang="en-US" sz="1400" dirty="0" smtClean="0">
              <a:solidFill>
                <a:schemeClr val="tx1"/>
              </a:solidFill>
              <a:latin typeface="Perpetua" pitchFamily="18" charset="0"/>
            </a:endParaRPr>
          </a:p>
        </p:txBody>
      </p:sp>
      <p:pic>
        <p:nvPicPr>
          <p:cNvPr id="5"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FF0000"/>
                </a:solidFill>
              </a:rPr>
              <a:t>Burning Issues of BSNL recruits</a:t>
            </a:r>
            <a:endParaRPr lang="en-US" b="1" dirty="0">
              <a:solidFill>
                <a:srgbClr val="FF0000"/>
              </a:solidFill>
            </a:endParaRPr>
          </a:p>
        </p:txBody>
      </p:sp>
      <p:sp>
        <p:nvSpPr>
          <p:cNvPr id="3" name="Content Placeholder 2"/>
          <p:cNvSpPr>
            <a:spLocks noGrp="1"/>
          </p:cNvSpPr>
          <p:nvPr>
            <p:ph idx="1"/>
          </p:nvPr>
        </p:nvSpPr>
        <p:spPr>
          <a:xfrm>
            <a:off x="1524000" y="1827212"/>
            <a:ext cx="7315199" cy="4649787"/>
          </a:xfrm>
        </p:spPr>
        <p:txBody>
          <a:bodyPr/>
          <a:lstStyle/>
          <a:p>
            <a:r>
              <a:rPr lang="en-IN" sz="1600" b="1" dirty="0" smtClean="0">
                <a:solidFill>
                  <a:schemeClr val="tx1"/>
                </a:solidFill>
              </a:rPr>
              <a:t>Immediate finalisation of the standard pay scale </a:t>
            </a:r>
            <a:r>
              <a:rPr lang="en-IN" sz="1600" dirty="0" smtClean="0">
                <a:solidFill>
                  <a:schemeClr val="tx1"/>
                </a:solidFill>
              </a:rPr>
              <a:t>E2 for JTO &amp; E3 for SDE cadres, approved by BSNL but pending with DOT</a:t>
            </a:r>
          </a:p>
          <a:p>
            <a:endParaRPr lang="en-IN" sz="1600" dirty="0" smtClean="0">
              <a:solidFill>
                <a:schemeClr val="tx1"/>
              </a:solidFill>
            </a:endParaRPr>
          </a:p>
          <a:p>
            <a:r>
              <a:rPr lang="en-IN" sz="1600" b="1" dirty="0" smtClean="0">
                <a:solidFill>
                  <a:schemeClr val="tx1"/>
                </a:solidFill>
              </a:rPr>
              <a:t>Immediate resolution of pay loss issue </a:t>
            </a:r>
            <a:r>
              <a:rPr lang="en-IN" sz="1600" dirty="0" smtClean="0">
                <a:solidFill>
                  <a:schemeClr val="tx1"/>
                </a:solidFill>
              </a:rPr>
              <a:t>of JTO/JAO recruited after 1.1.2007</a:t>
            </a:r>
          </a:p>
          <a:p>
            <a:endParaRPr lang="en-IN" sz="1600" dirty="0" smtClean="0">
              <a:solidFill>
                <a:schemeClr val="tx1"/>
              </a:solidFill>
            </a:endParaRPr>
          </a:p>
          <a:p>
            <a:r>
              <a:rPr lang="en-IN" sz="1600" b="1" dirty="0" smtClean="0">
                <a:solidFill>
                  <a:schemeClr val="tx1"/>
                </a:solidFill>
              </a:rPr>
              <a:t>30% Superannuation benefits </a:t>
            </a:r>
            <a:r>
              <a:rPr lang="en-IN" sz="1600" dirty="0" smtClean="0">
                <a:solidFill>
                  <a:schemeClr val="tx1"/>
                </a:solidFill>
              </a:rPr>
              <a:t>in totality to be extended to the BSNL recruits</a:t>
            </a:r>
          </a:p>
          <a:p>
            <a:endParaRPr lang="en-IN" sz="1600" dirty="0" smtClean="0">
              <a:solidFill>
                <a:schemeClr val="tx1"/>
              </a:solidFill>
            </a:endParaRPr>
          </a:p>
          <a:p>
            <a:r>
              <a:rPr lang="en-IN" sz="1600" b="1" dirty="0" smtClean="0">
                <a:solidFill>
                  <a:schemeClr val="tx1"/>
                </a:solidFill>
              </a:rPr>
              <a:t>No lateral entry above JTO/JAO level </a:t>
            </a:r>
            <a:r>
              <a:rPr lang="en-IN" sz="1600" dirty="0" smtClean="0">
                <a:solidFill>
                  <a:schemeClr val="tx1"/>
                </a:solidFill>
              </a:rPr>
              <a:t>in executive and managerial cadre</a:t>
            </a:r>
          </a:p>
          <a:p>
            <a:endParaRPr lang="en-IN" sz="1600" dirty="0" smtClean="0">
              <a:solidFill>
                <a:schemeClr val="tx1"/>
              </a:solidFill>
            </a:endParaRPr>
          </a:p>
          <a:p>
            <a:r>
              <a:rPr lang="en-IN" sz="1600" dirty="0" smtClean="0">
                <a:solidFill>
                  <a:schemeClr val="tx1"/>
                </a:solidFill>
              </a:rPr>
              <a:t>Immediate implementation of performance oriented, qualification based contemporary promotion policy which does not have any </a:t>
            </a:r>
            <a:r>
              <a:rPr lang="en-IN" sz="1600" smtClean="0">
                <a:solidFill>
                  <a:schemeClr val="tx1"/>
                </a:solidFill>
              </a:rPr>
              <a:t>financial implication on BSNL</a:t>
            </a:r>
            <a:endParaRPr lang="en-IN" sz="1600" dirty="0" smtClean="0">
              <a:solidFill>
                <a:schemeClr val="tx1"/>
              </a:solidFill>
            </a:endParaRPr>
          </a:p>
        </p:txBody>
      </p:sp>
      <p:pic>
        <p:nvPicPr>
          <p:cNvPr id="4" name="Picture 2" descr="Related image"/>
          <p:cNvPicPr>
            <a:picLocks noChangeAspect="1" noChangeArrowheads="1"/>
          </p:cNvPicPr>
          <p:nvPr/>
        </p:nvPicPr>
        <p:blipFill>
          <a:blip r:embed="rId3"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370013" y="609599"/>
            <a:ext cx="7313612" cy="835025"/>
          </a:xfrm>
        </p:spPr>
        <p:txBody>
          <a:bodyPr/>
          <a:lstStyle/>
          <a:p>
            <a:pPr algn="ctr"/>
            <a:r>
              <a:rPr lang="en-US" sz="4000" dirty="0" smtClean="0">
                <a:solidFill>
                  <a:srgbClr val="FF0000"/>
                </a:solidFill>
              </a:rPr>
              <a:t>Conclusion</a:t>
            </a:r>
            <a:endParaRPr lang="en-US" sz="4000" dirty="0">
              <a:solidFill>
                <a:srgbClr val="FF0000"/>
              </a:solidFill>
            </a:endParaRPr>
          </a:p>
        </p:txBody>
      </p:sp>
      <p:sp>
        <p:nvSpPr>
          <p:cNvPr id="308227" name="Rectangle 3"/>
          <p:cNvSpPr>
            <a:spLocks noGrp="1" noChangeArrowheads="1"/>
          </p:cNvSpPr>
          <p:nvPr>
            <p:ph type="body" idx="1"/>
          </p:nvPr>
        </p:nvSpPr>
        <p:spPr>
          <a:xfrm>
            <a:off x="1370013" y="1827213"/>
            <a:ext cx="7313612" cy="2592387"/>
          </a:xfrm>
        </p:spPr>
        <p:txBody>
          <a:bodyPr/>
          <a:lstStyle/>
          <a:p>
            <a:r>
              <a:rPr lang="en-IN" sz="2200" dirty="0" smtClean="0">
                <a:solidFill>
                  <a:schemeClr val="tx1"/>
                </a:solidFill>
                <a:latin typeface="Perpetua" pitchFamily="18" charset="0"/>
              </a:rPr>
              <a:t>BSNL should act as Customer Oriented Organisation and  not as Experimental / Research platform.</a:t>
            </a:r>
          </a:p>
          <a:p>
            <a:r>
              <a:rPr lang="en-US" sz="2200" dirty="0" smtClean="0">
                <a:solidFill>
                  <a:schemeClr val="tx1"/>
                </a:solidFill>
                <a:latin typeface="Perpetua" pitchFamily="18" charset="0"/>
              </a:rPr>
              <a:t>Intrinsic value of BSNL remains understated.</a:t>
            </a:r>
          </a:p>
          <a:p>
            <a:r>
              <a:rPr lang="en-US" sz="2200" dirty="0" smtClean="0">
                <a:solidFill>
                  <a:schemeClr val="tx1"/>
                </a:solidFill>
                <a:latin typeface="Perpetua" pitchFamily="18" charset="0"/>
              </a:rPr>
              <a:t>Its high time to </a:t>
            </a:r>
            <a:r>
              <a:rPr lang="en-US" sz="2200" b="1" dirty="0" smtClean="0">
                <a:solidFill>
                  <a:schemeClr val="tx1"/>
                </a:solidFill>
                <a:latin typeface="Perpetua" pitchFamily="18" charset="0"/>
              </a:rPr>
              <a:t>ACT</a:t>
            </a:r>
            <a:r>
              <a:rPr lang="en-US" sz="2200" dirty="0" smtClean="0">
                <a:solidFill>
                  <a:schemeClr val="tx1"/>
                </a:solidFill>
                <a:latin typeface="Perpetua" pitchFamily="18" charset="0"/>
              </a:rPr>
              <a:t> on the revival of BSNL</a:t>
            </a:r>
          </a:p>
          <a:p>
            <a:r>
              <a:rPr lang="en-US" sz="2200" b="1" dirty="0" smtClean="0">
                <a:solidFill>
                  <a:schemeClr val="tx1"/>
                </a:solidFill>
                <a:latin typeface="Perpetua" pitchFamily="18" charset="0"/>
              </a:rPr>
              <a:t>Willingness for Financial and policy support</a:t>
            </a:r>
            <a:r>
              <a:rPr lang="en-US" sz="2200" dirty="0" smtClean="0">
                <a:solidFill>
                  <a:schemeClr val="tx1"/>
                </a:solidFill>
                <a:latin typeface="Perpetua" pitchFamily="18" charset="0"/>
              </a:rPr>
              <a:t> from the Government is sufficient to unlock the </a:t>
            </a:r>
            <a:r>
              <a:rPr lang="en-US" sz="2200" b="1" dirty="0" smtClean="0">
                <a:solidFill>
                  <a:schemeClr val="tx1"/>
                </a:solidFill>
                <a:latin typeface="Perpetua" pitchFamily="18" charset="0"/>
              </a:rPr>
              <a:t>TRUE</a:t>
            </a:r>
            <a:r>
              <a:rPr lang="en-US" sz="2200" dirty="0" smtClean="0">
                <a:solidFill>
                  <a:schemeClr val="tx1"/>
                </a:solidFill>
                <a:latin typeface="Perpetua" pitchFamily="18" charset="0"/>
              </a:rPr>
              <a:t> potential of BSNL</a:t>
            </a: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
        <p:nvSpPr>
          <p:cNvPr id="5" name="TextBox 4"/>
          <p:cNvSpPr txBox="1"/>
          <p:nvPr/>
        </p:nvSpPr>
        <p:spPr>
          <a:xfrm>
            <a:off x="2286000" y="4572000"/>
            <a:ext cx="5029200" cy="769441"/>
          </a:xfrm>
          <a:prstGeom prst="rect">
            <a:avLst/>
          </a:prstGeom>
          <a:noFill/>
        </p:spPr>
        <p:txBody>
          <a:bodyPr wrap="square" rtlCol="0">
            <a:spAutoFit/>
          </a:bodyPr>
          <a:lstStyle/>
          <a:p>
            <a:pPr algn="ctr"/>
            <a:r>
              <a:rPr lang="en-IN" sz="4400" b="1" dirty="0" smtClean="0">
                <a:solidFill>
                  <a:schemeClr val="tx2">
                    <a:lumMod val="60000"/>
                    <a:lumOff val="40000"/>
                  </a:schemeClr>
                </a:solidFill>
                <a:latin typeface="+mn-lt"/>
              </a:rPr>
              <a:t>Thank You</a:t>
            </a:r>
            <a:endParaRPr lang="en-US" sz="4400" b="1" dirty="0">
              <a:solidFill>
                <a:schemeClr val="tx2">
                  <a:lumMod val="60000"/>
                  <a:lumOff val="40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ctrTitle"/>
          </p:nvPr>
        </p:nvSpPr>
        <p:spPr>
          <a:xfrm>
            <a:off x="1371600" y="1447800"/>
            <a:ext cx="7015162" cy="987425"/>
          </a:xfrm>
        </p:spPr>
        <p:txBody>
          <a:bodyPr/>
          <a:lstStyle/>
          <a:p>
            <a:pPr algn="ctr"/>
            <a:r>
              <a:rPr lang="en-US" sz="5400" dirty="0" smtClean="0"/>
              <a:t>We believe</a:t>
            </a:r>
            <a:endParaRPr lang="en-US" sz="5400" dirty="0"/>
          </a:p>
        </p:txBody>
      </p:sp>
      <p:sp>
        <p:nvSpPr>
          <p:cNvPr id="305155" name="Rectangle 3"/>
          <p:cNvSpPr>
            <a:spLocks noGrp="1" noChangeArrowheads="1"/>
          </p:cNvSpPr>
          <p:nvPr>
            <p:ph type="subTitle" idx="1"/>
          </p:nvPr>
        </p:nvSpPr>
        <p:spPr>
          <a:xfrm>
            <a:off x="1143000" y="2743200"/>
            <a:ext cx="7539038" cy="1676400"/>
          </a:xfrm>
        </p:spPr>
        <p:txBody>
          <a:bodyPr/>
          <a:lstStyle/>
          <a:p>
            <a:pPr algn="ctr"/>
            <a:r>
              <a:rPr lang="en-IN" sz="2400" b="1" i="1" dirty="0" smtClean="0">
                <a:solidFill>
                  <a:schemeClr val="bg2"/>
                </a:solidFill>
              </a:rPr>
              <a:t>Technology</a:t>
            </a:r>
            <a:r>
              <a:rPr lang="en-IN" sz="2400" i="1" dirty="0" smtClean="0">
                <a:solidFill>
                  <a:schemeClr val="bg2"/>
                </a:solidFill>
              </a:rPr>
              <a:t> used with </a:t>
            </a:r>
            <a:r>
              <a:rPr lang="en-IN" sz="2400" b="1" i="1" dirty="0" smtClean="0">
                <a:solidFill>
                  <a:schemeClr val="bg2"/>
                </a:solidFill>
              </a:rPr>
              <a:t>right strategy</a:t>
            </a:r>
            <a:r>
              <a:rPr lang="en-IN" sz="2400" b="1" dirty="0" smtClean="0">
                <a:solidFill>
                  <a:schemeClr val="bg2"/>
                </a:solidFill>
              </a:rPr>
              <a:t> </a:t>
            </a:r>
            <a:r>
              <a:rPr lang="en-IN" sz="2400" dirty="0" smtClean="0">
                <a:solidFill>
                  <a:schemeClr val="bg2"/>
                </a:solidFill>
              </a:rPr>
              <a:t>at the </a:t>
            </a:r>
            <a:r>
              <a:rPr lang="en-IN" sz="2400" b="1" dirty="0" smtClean="0">
                <a:solidFill>
                  <a:schemeClr val="bg2"/>
                </a:solidFill>
              </a:rPr>
              <a:t>right </a:t>
            </a:r>
            <a:r>
              <a:rPr lang="en-IN" sz="2400" b="1" i="1" dirty="0" smtClean="0">
                <a:solidFill>
                  <a:schemeClr val="bg2"/>
                </a:solidFill>
              </a:rPr>
              <a:t>time </a:t>
            </a:r>
            <a:r>
              <a:rPr lang="en-IN" sz="2400" i="1" dirty="0" smtClean="0">
                <a:solidFill>
                  <a:schemeClr val="bg2"/>
                </a:solidFill>
              </a:rPr>
              <a:t>along with motivated workforce </a:t>
            </a:r>
            <a:r>
              <a:rPr lang="en-IN" sz="2400" dirty="0" smtClean="0">
                <a:solidFill>
                  <a:schemeClr val="bg2"/>
                </a:solidFill>
              </a:rPr>
              <a:t>will change the world.</a:t>
            </a:r>
            <a:endParaRPr lang="en-IN" sz="2400" b="1" dirty="0">
              <a:solidFill>
                <a:schemeClr val="bg2"/>
              </a:solidFill>
            </a:endParaRPr>
          </a:p>
        </p:txBody>
      </p:sp>
      <p:pic>
        <p:nvPicPr>
          <p:cNvPr id="6" name="Picture 2" descr="Related image"/>
          <p:cNvPicPr>
            <a:picLocks noChangeAspect="1" noChangeArrowheads="1"/>
          </p:cNvPicPr>
          <p:nvPr/>
        </p:nvPicPr>
        <p:blipFill>
          <a:blip r:embed="rId3" cstate="print"/>
          <a:srcRect/>
          <a:stretch>
            <a:fillRect/>
          </a:stretch>
        </p:blipFill>
        <p:spPr bwMode="auto">
          <a:xfrm>
            <a:off x="7086600" y="4572000"/>
            <a:ext cx="1381125" cy="1381125"/>
          </a:xfrm>
          <a:prstGeom prst="rect">
            <a:avLst/>
          </a:prstGeom>
          <a:noFill/>
        </p:spPr>
      </p:pic>
      <p:pic>
        <p:nvPicPr>
          <p:cNvPr id="5" name="Picture 4" descr="Image result for BSNL LOGO"/>
          <p:cNvPicPr>
            <a:picLocks noChangeAspect="1" noChangeArrowheads="1"/>
          </p:cNvPicPr>
          <p:nvPr/>
        </p:nvPicPr>
        <p:blipFill>
          <a:blip r:embed="rId4" cstate="print"/>
          <a:srcRect/>
          <a:stretch>
            <a:fillRect/>
          </a:stretch>
        </p:blipFill>
        <p:spPr bwMode="auto">
          <a:xfrm>
            <a:off x="990600" y="4495800"/>
            <a:ext cx="1219200" cy="15060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ctrTitle"/>
          </p:nvPr>
        </p:nvSpPr>
        <p:spPr>
          <a:xfrm>
            <a:off x="1371600" y="1447800"/>
            <a:ext cx="7015162" cy="987425"/>
          </a:xfrm>
        </p:spPr>
        <p:txBody>
          <a:bodyPr/>
          <a:lstStyle/>
          <a:p>
            <a:pPr algn="ctr"/>
            <a:r>
              <a:rPr lang="en-US" sz="5400" dirty="0" smtClean="0"/>
              <a:t>Who are We?</a:t>
            </a:r>
            <a:endParaRPr lang="en-US" sz="5400" dirty="0"/>
          </a:p>
        </p:txBody>
      </p:sp>
      <p:sp>
        <p:nvSpPr>
          <p:cNvPr id="305155" name="Rectangle 3"/>
          <p:cNvSpPr>
            <a:spLocks noGrp="1" noChangeArrowheads="1"/>
          </p:cNvSpPr>
          <p:nvPr>
            <p:ph type="subTitle" idx="1"/>
          </p:nvPr>
        </p:nvSpPr>
        <p:spPr>
          <a:xfrm>
            <a:off x="1143000" y="2895600"/>
            <a:ext cx="7539038" cy="1676400"/>
          </a:xfrm>
        </p:spPr>
        <p:txBody>
          <a:bodyPr/>
          <a:lstStyle/>
          <a:p>
            <a:pPr algn="ctr"/>
            <a:r>
              <a:rPr lang="en-IN" sz="2400" b="1" i="1" dirty="0" smtClean="0">
                <a:solidFill>
                  <a:schemeClr val="bg2"/>
                </a:solidFill>
              </a:rPr>
              <a:t>AIGETOA represents </a:t>
            </a:r>
            <a:r>
              <a:rPr lang="en-IN" sz="2400" i="1" dirty="0" smtClean="0">
                <a:solidFill>
                  <a:schemeClr val="bg2"/>
                </a:solidFill>
              </a:rPr>
              <a:t>the voice and idea of </a:t>
            </a:r>
            <a:r>
              <a:rPr lang="en-IN" sz="2400" b="1" i="1" dirty="0" smtClean="0">
                <a:solidFill>
                  <a:schemeClr val="bg2"/>
                </a:solidFill>
              </a:rPr>
              <a:t>BSNL Recruited Executives </a:t>
            </a:r>
            <a:r>
              <a:rPr lang="en-IN" sz="2400" i="1" dirty="0" smtClean="0">
                <a:solidFill>
                  <a:schemeClr val="bg2"/>
                </a:solidFill>
              </a:rPr>
              <a:t>recruited after formation of BSNL on 1</a:t>
            </a:r>
            <a:r>
              <a:rPr lang="en-IN" sz="2400" i="1" baseline="30000" dirty="0" smtClean="0">
                <a:solidFill>
                  <a:schemeClr val="bg2"/>
                </a:solidFill>
              </a:rPr>
              <a:t>st</a:t>
            </a:r>
            <a:r>
              <a:rPr lang="en-IN" sz="2400" i="1" dirty="0" smtClean="0">
                <a:solidFill>
                  <a:schemeClr val="bg2"/>
                </a:solidFill>
              </a:rPr>
              <a:t> October 2000.</a:t>
            </a:r>
            <a:endParaRPr lang="en-IN" sz="2400" b="1" dirty="0">
              <a:solidFill>
                <a:schemeClr val="bg2"/>
              </a:solidFill>
            </a:endParaRPr>
          </a:p>
        </p:txBody>
      </p:sp>
      <p:pic>
        <p:nvPicPr>
          <p:cNvPr id="6" name="Picture 2" descr="Related image"/>
          <p:cNvPicPr>
            <a:picLocks noChangeAspect="1" noChangeArrowheads="1"/>
          </p:cNvPicPr>
          <p:nvPr/>
        </p:nvPicPr>
        <p:blipFill>
          <a:blip r:embed="rId3" cstate="print"/>
          <a:srcRect/>
          <a:stretch>
            <a:fillRect/>
          </a:stretch>
        </p:blipFill>
        <p:spPr bwMode="auto">
          <a:xfrm>
            <a:off x="4191000" y="4724400"/>
            <a:ext cx="1381125" cy="13811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1219200" y="685800"/>
            <a:ext cx="7467600" cy="758825"/>
          </a:xfrm>
        </p:spPr>
        <p:txBody>
          <a:bodyPr/>
          <a:lstStyle/>
          <a:p>
            <a:r>
              <a:rPr lang="en-US" sz="3800" dirty="0" smtClean="0"/>
              <a:t>Revival Plan Committee Members</a:t>
            </a:r>
            <a:endParaRPr lang="en-US" sz="3800" dirty="0"/>
          </a:p>
        </p:txBody>
      </p:sp>
      <p:sp>
        <p:nvSpPr>
          <p:cNvPr id="362499" name="Rectangle 3"/>
          <p:cNvSpPr>
            <a:spLocks noGrp="1" noChangeArrowheads="1"/>
          </p:cNvSpPr>
          <p:nvPr>
            <p:ph type="body" idx="1"/>
          </p:nvPr>
        </p:nvSpPr>
        <p:spPr>
          <a:xfrm>
            <a:off x="1371600" y="1676400"/>
            <a:ext cx="7543800" cy="4419600"/>
          </a:xfrm>
        </p:spPr>
        <p:txBody>
          <a:bodyPr/>
          <a:lstStyle/>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Amit</a:t>
            </a:r>
            <a:r>
              <a:rPr lang="en-IN" sz="1600" b="1" i="1" dirty="0" smtClean="0">
                <a:solidFill>
                  <a:schemeClr val="tx1"/>
                </a:solidFill>
                <a:latin typeface="Perpetua" pitchFamily="18" charset="0"/>
              </a:rPr>
              <a:t> Das </a:t>
            </a:r>
            <a:r>
              <a:rPr lang="en-IN" sz="1600" dirty="0" smtClean="0">
                <a:solidFill>
                  <a:schemeClr val="tx1"/>
                </a:solidFill>
                <a:latin typeface="Perpetua" pitchFamily="18" charset="0"/>
              </a:rPr>
              <a:t>– ME(IISC Bangalore)- </a:t>
            </a:r>
            <a:r>
              <a:rPr lang="en-IN" sz="1600" dirty="0" smtClean="0">
                <a:solidFill>
                  <a:schemeClr val="tx2"/>
                </a:solidFill>
                <a:latin typeface="Perpetua" pitchFamily="18" charset="0"/>
              </a:rPr>
              <a:t>Circle President - IT</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Prabhakar</a:t>
            </a:r>
            <a:r>
              <a:rPr lang="en-IN" sz="1600" b="1" i="1" dirty="0" smtClean="0">
                <a:solidFill>
                  <a:schemeClr val="tx1"/>
                </a:solidFill>
                <a:latin typeface="Perpetua" pitchFamily="18" charset="0"/>
              </a:rPr>
              <a:t> </a:t>
            </a:r>
            <a:r>
              <a:rPr lang="en-IN" sz="1600" b="1" i="1" dirty="0" err="1" smtClean="0">
                <a:solidFill>
                  <a:schemeClr val="tx1"/>
                </a:solidFill>
                <a:latin typeface="Perpetua" pitchFamily="18" charset="0"/>
              </a:rPr>
              <a:t>Choudhary</a:t>
            </a:r>
            <a:r>
              <a:rPr lang="en-IN" sz="1600" b="1" i="1" dirty="0" smtClean="0">
                <a:solidFill>
                  <a:schemeClr val="tx1"/>
                </a:solidFill>
                <a:latin typeface="Perpetua" pitchFamily="18" charset="0"/>
              </a:rPr>
              <a:t> </a:t>
            </a:r>
            <a:r>
              <a:rPr lang="en-IN" sz="1600" dirty="0" smtClean="0">
                <a:solidFill>
                  <a:schemeClr val="tx1"/>
                </a:solidFill>
                <a:latin typeface="Perpetua" pitchFamily="18" charset="0"/>
              </a:rPr>
              <a:t>– MBA(IISWBM – Kolkata) - </a:t>
            </a:r>
            <a:r>
              <a:rPr lang="en-IN" sz="1600" dirty="0" smtClean="0">
                <a:solidFill>
                  <a:schemeClr val="tx2"/>
                </a:solidFill>
                <a:latin typeface="Perpetua" pitchFamily="18" charset="0"/>
              </a:rPr>
              <a:t>Circle Vice President - EB</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Saikat</a:t>
            </a:r>
            <a:r>
              <a:rPr lang="en-IN" sz="1600" b="1" i="1" dirty="0" smtClean="0">
                <a:solidFill>
                  <a:schemeClr val="tx1"/>
                </a:solidFill>
                <a:latin typeface="Perpetua" pitchFamily="18" charset="0"/>
              </a:rPr>
              <a:t> Das </a:t>
            </a:r>
            <a:r>
              <a:rPr lang="en-IN" sz="1600" dirty="0" smtClean="0">
                <a:solidFill>
                  <a:schemeClr val="tx1"/>
                </a:solidFill>
                <a:latin typeface="Perpetua" pitchFamily="18" charset="0"/>
              </a:rPr>
              <a:t>– </a:t>
            </a:r>
            <a:r>
              <a:rPr lang="en-IN" sz="1600" dirty="0" err="1" smtClean="0">
                <a:solidFill>
                  <a:schemeClr val="tx1"/>
                </a:solidFill>
                <a:latin typeface="Perpetua" pitchFamily="18" charset="0"/>
              </a:rPr>
              <a:t>B.Tech</a:t>
            </a:r>
            <a:r>
              <a:rPr lang="en-IN" sz="1600" dirty="0" smtClean="0">
                <a:solidFill>
                  <a:schemeClr val="tx1"/>
                </a:solidFill>
                <a:latin typeface="Perpetua" pitchFamily="18" charset="0"/>
              </a:rPr>
              <a:t>(</a:t>
            </a:r>
            <a:r>
              <a:rPr lang="en-IN" sz="1600" dirty="0" err="1" smtClean="0">
                <a:solidFill>
                  <a:schemeClr val="tx1"/>
                </a:solidFill>
                <a:latin typeface="Perpetua" pitchFamily="18" charset="0"/>
              </a:rPr>
              <a:t>Kalyani</a:t>
            </a:r>
            <a:r>
              <a:rPr lang="en-IN" sz="1600" dirty="0" smtClean="0">
                <a:solidFill>
                  <a:schemeClr val="tx1"/>
                </a:solidFill>
                <a:latin typeface="Perpetua" pitchFamily="18" charset="0"/>
              </a:rPr>
              <a:t> University)– </a:t>
            </a:r>
            <a:r>
              <a:rPr lang="en-IN" sz="1600" dirty="0" smtClean="0">
                <a:solidFill>
                  <a:schemeClr val="tx2"/>
                </a:solidFill>
                <a:latin typeface="Perpetua" pitchFamily="18" charset="0"/>
              </a:rPr>
              <a:t>Circle Secretary – EB</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Kuntal</a:t>
            </a:r>
            <a:r>
              <a:rPr lang="en-IN" sz="1600" b="1" i="1" dirty="0" smtClean="0">
                <a:solidFill>
                  <a:schemeClr val="tx1"/>
                </a:solidFill>
                <a:latin typeface="Perpetua" pitchFamily="18" charset="0"/>
              </a:rPr>
              <a:t> Paul </a:t>
            </a:r>
            <a:r>
              <a:rPr lang="en-IN" sz="1600" dirty="0" smtClean="0">
                <a:solidFill>
                  <a:schemeClr val="tx1"/>
                </a:solidFill>
                <a:latin typeface="Perpetua" pitchFamily="18" charset="0"/>
              </a:rPr>
              <a:t>– B.E.(</a:t>
            </a:r>
            <a:r>
              <a:rPr lang="en-IN" sz="1600" dirty="0" err="1" smtClean="0">
                <a:solidFill>
                  <a:schemeClr val="tx1"/>
                </a:solidFill>
                <a:latin typeface="Perpetua" pitchFamily="18" charset="0"/>
              </a:rPr>
              <a:t>Kuvempu</a:t>
            </a:r>
            <a:r>
              <a:rPr lang="en-IN" sz="1600" dirty="0" smtClean="0">
                <a:solidFill>
                  <a:schemeClr val="tx1"/>
                </a:solidFill>
                <a:latin typeface="Perpetua" pitchFamily="18" charset="0"/>
              </a:rPr>
              <a:t> University)– </a:t>
            </a:r>
            <a:r>
              <a:rPr lang="en-IN" sz="1600" dirty="0" smtClean="0">
                <a:solidFill>
                  <a:schemeClr val="tx2"/>
                </a:solidFill>
                <a:latin typeface="Perpetua" pitchFamily="18" charset="0"/>
              </a:rPr>
              <a:t>Assistant Circle Secretary - Sales</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Sayantan</a:t>
            </a:r>
            <a:r>
              <a:rPr lang="en-IN" sz="1600" b="1" i="1" dirty="0" smtClean="0">
                <a:solidFill>
                  <a:schemeClr val="tx1"/>
                </a:solidFill>
                <a:latin typeface="Perpetua" pitchFamily="18" charset="0"/>
              </a:rPr>
              <a:t> </a:t>
            </a:r>
            <a:r>
              <a:rPr lang="en-IN" sz="1600" b="1" i="1" dirty="0" err="1" smtClean="0">
                <a:solidFill>
                  <a:schemeClr val="tx1"/>
                </a:solidFill>
                <a:latin typeface="Perpetua" pitchFamily="18" charset="0"/>
              </a:rPr>
              <a:t>Sikdar</a:t>
            </a:r>
            <a:r>
              <a:rPr lang="en-IN" sz="1600" b="1" i="1" dirty="0" smtClean="0">
                <a:solidFill>
                  <a:schemeClr val="tx1"/>
                </a:solidFill>
                <a:latin typeface="Perpetua" pitchFamily="18" charset="0"/>
              </a:rPr>
              <a:t> </a:t>
            </a:r>
            <a:r>
              <a:rPr lang="en-IN" sz="1600" dirty="0" smtClean="0">
                <a:solidFill>
                  <a:schemeClr val="tx1"/>
                </a:solidFill>
                <a:latin typeface="Perpetua" pitchFamily="18" charset="0"/>
              </a:rPr>
              <a:t>– </a:t>
            </a:r>
            <a:r>
              <a:rPr lang="en-IN" sz="1600" dirty="0" err="1" smtClean="0">
                <a:solidFill>
                  <a:schemeClr val="tx1"/>
                </a:solidFill>
                <a:latin typeface="Perpetua" pitchFamily="18" charset="0"/>
              </a:rPr>
              <a:t>B.Tech</a:t>
            </a:r>
            <a:r>
              <a:rPr lang="en-IN" sz="1600" dirty="0" smtClean="0">
                <a:solidFill>
                  <a:schemeClr val="tx1"/>
                </a:solidFill>
                <a:latin typeface="Perpetua" pitchFamily="18" charset="0"/>
              </a:rPr>
              <a:t>(Calcutta University) </a:t>
            </a:r>
            <a:r>
              <a:rPr lang="en-IN" sz="1600" dirty="0" smtClean="0">
                <a:solidFill>
                  <a:schemeClr val="tx2"/>
                </a:solidFill>
                <a:latin typeface="Perpetua" pitchFamily="18" charset="0"/>
              </a:rPr>
              <a:t>Assistant Circle Secretary </a:t>
            </a:r>
            <a:r>
              <a:rPr lang="en-IN" sz="1600" dirty="0" smtClean="0">
                <a:solidFill>
                  <a:schemeClr val="tx1"/>
                </a:solidFill>
                <a:latin typeface="Perpetua" pitchFamily="18" charset="0"/>
              </a:rPr>
              <a:t>- </a:t>
            </a:r>
            <a:r>
              <a:rPr lang="en-IN" sz="1600" dirty="0" smtClean="0">
                <a:solidFill>
                  <a:schemeClr val="tx2"/>
                </a:solidFill>
                <a:latin typeface="Perpetua" pitchFamily="18" charset="0"/>
              </a:rPr>
              <a:t>Transmission</a:t>
            </a:r>
          </a:p>
          <a:p>
            <a:pPr>
              <a:lnSpc>
                <a:spcPct val="150000"/>
              </a:lnSpc>
            </a:pPr>
            <a:r>
              <a:rPr lang="en-IN" sz="1600" b="1" i="1" dirty="0" smtClean="0">
                <a:solidFill>
                  <a:schemeClr val="tx1"/>
                </a:solidFill>
                <a:latin typeface="Perpetua" pitchFamily="18" charset="0"/>
              </a:rPr>
              <a:t>Dr. </a:t>
            </a:r>
            <a:r>
              <a:rPr lang="en-IN" sz="1600" b="1" i="1" dirty="0" err="1" smtClean="0">
                <a:solidFill>
                  <a:schemeClr val="tx1"/>
                </a:solidFill>
                <a:latin typeface="Perpetua" pitchFamily="18" charset="0"/>
              </a:rPr>
              <a:t>Ayan</a:t>
            </a:r>
            <a:r>
              <a:rPr lang="en-IN" sz="1600" b="1" i="1" dirty="0" smtClean="0">
                <a:solidFill>
                  <a:schemeClr val="tx1"/>
                </a:solidFill>
                <a:latin typeface="Perpetua" pitchFamily="18" charset="0"/>
              </a:rPr>
              <a:t> Paul </a:t>
            </a:r>
            <a:r>
              <a:rPr lang="en-IN" sz="1600" dirty="0" smtClean="0">
                <a:solidFill>
                  <a:schemeClr val="tx1"/>
                </a:solidFill>
                <a:latin typeface="Perpetua" pitchFamily="18" charset="0"/>
              </a:rPr>
              <a:t>– MBA(IIT KGP), </a:t>
            </a:r>
            <a:r>
              <a:rPr lang="en-IN" sz="1600" dirty="0" err="1" smtClean="0">
                <a:solidFill>
                  <a:schemeClr val="tx1"/>
                </a:solidFill>
                <a:latin typeface="Perpetua" pitchFamily="18" charset="0"/>
              </a:rPr>
              <a:t>Ph.D</a:t>
            </a:r>
            <a:r>
              <a:rPr lang="en-IN" sz="1600" dirty="0" smtClean="0">
                <a:solidFill>
                  <a:schemeClr val="tx1"/>
                </a:solidFill>
                <a:latin typeface="Perpetua" pitchFamily="18" charset="0"/>
              </a:rPr>
              <a:t>(</a:t>
            </a:r>
            <a:r>
              <a:rPr lang="en-IN" sz="1600" dirty="0" err="1" smtClean="0">
                <a:solidFill>
                  <a:schemeClr val="tx1"/>
                </a:solidFill>
                <a:latin typeface="Perpetua" pitchFamily="18" charset="0"/>
              </a:rPr>
              <a:t>Jadavpur</a:t>
            </a:r>
            <a:r>
              <a:rPr lang="en-IN" sz="1600" dirty="0" smtClean="0">
                <a:solidFill>
                  <a:schemeClr val="tx1"/>
                </a:solidFill>
                <a:latin typeface="Perpetua" pitchFamily="18" charset="0"/>
              </a:rPr>
              <a:t> University) – </a:t>
            </a:r>
            <a:r>
              <a:rPr lang="en-IN" sz="1600" dirty="0" err="1" smtClean="0">
                <a:solidFill>
                  <a:schemeClr val="tx2"/>
                </a:solidFill>
                <a:latin typeface="Perpetua" pitchFamily="18" charset="0"/>
              </a:rPr>
              <a:t>Zonal</a:t>
            </a:r>
            <a:r>
              <a:rPr lang="en-IN" sz="1600" dirty="0" smtClean="0">
                <a:solidFill>
                  <a:schemeClr val="tx2"/>
                </a:solidFill>
                <a:latin typeface="Perpetua" pitchFamily="18" charset="0"/>
              </a:rPr>
              <a:t> Secretary CMTS</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Debraj</a:t>
            </a:r>
            <a:r>
              <a:rPr lang="en-IN" sz="1600" b="1" i="1" dirty="0" smtClean="0">
                <a:solidFill>
                  <a:schemeClr val="tx1"/>
                </a:solidFill>
                <a:latin typeface="Perpetua" pitchFamily="18" charset="0"/>
              </a:rPr>
              <a:t> </a:t>
            </a:r>
            <a:r>
              <a:rPr lang="en-IN" sz="1600" b="1" i="1" dirty="0" err="1" smtClean="0">
                <a:solidFill>
                  <a:schemeClr val="tx1"/>
                </a:solidFill>
                <a:latin typeface="Perpetua" pitchFamily="18" charset="0"/>
              </a:rPr>
              <a:t>Banerjee</a:t>
            </a:r>
            <a:r>
              <a:rPr lang="en-IN" sz="1600" b="1" i="1" dirty="0" smtClean="0">
                <a:solidFill>
                  <a:schemeClr val="tx1"/>
                </a:solidFill>
                <a:latin typeface="Perpetua" pitchFamily="18" charset="0"/>
              </a:rPr>
              <a:t> </a:t>
            </a:r>
            <a:r>
              <a:rPr lang="en-IN" sz="1600" dirty="0" smtClean="0">
                <a:solidFill>
                  <a:schemeClr val="tx1"/>
                </a:solidFill>
                <a:latin typeface="Perpetua" pitchFamily="18" charset="0"/>
              </a:rPr>
              <a:t>– MBA(Finance &amp; Marketing) IIM Calcutta- </a:t>
            </a:r>
            <a:r>
              <a:rPr lang="en-IN" sz="1600" dirty="0" err="1" smtClean="0">
                <a:solidFill>
                  <a:schemeClr val="tx2"/>
                </a:solidFill>
                <a:latin typeface="Perpetua" pitchFamily="18" charset="0"/>
              </a:rPr>
              <a:t>Zonal</a:t>
            </a:r>
            <a:r>
              <a:rPr lang="en-IN" sz="1600" dirty="0" smtClean="0">
                <a:solidFill>
                  <a:schemeClr val="tx2"/>
                </a:solidFill>
                <a:latin typeface="Perpetua" pitchFamily="18" charset="0"/>
              </a:rPr>
              <a:t> Secretary -Alipur</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Amar</a:t>
            </a:r>
            <a:r>
              <a:rPr lang="en-IN" sz="1600" b="1" i="1" dirty="0" smtClean="0">
                <a:solidFill>
                  <a:schemeClr val="tx1"/>
                </a:solidFill>
                <a:latin typeface="Perpetua" pitchFamily="18" charset="0"/>
              </a:rPr>
              <a:t> </a:t>
            </a:r>
            <a:r>
              <a:rPr lang="en-IN" sz="1600" b="1" i="1" dirty="0" err="1" smtClean="0">
                <a:solidFill>
                  <a:schemeClr val="tx1"/>
                </a:solidFill>
                <a:latin typeface="Perpetua" pitchFamily="18" charset="0"/>
              </a:rPr>
              <a:t>Hazra</a:t>
            </a:r>
            <a:r>
              <a:rPr lang="en-IN" sz="1600" b="1" i="1" dirty="0" smtClean="0">
                <a:solidFill>
                  <a:schemeClr val="tx1"/>
                </a:solidFill>
                <a:latin typeface="Perpetua" pitchFamily="18" charset="0"/>
              </a:rPr>
              <a:t> </a:t>
            </a:r>
            <a:r>
              <a:rPr lang="en-IN" sz="1600" dirty="0" smtClean="0">
                <a:solidFill>
                  <a:schemeClr val="tx1"/>
                </a:solidFill>
                <a:latin typeface="Perpetua" pitchFamily="18" charset="0"/>
              </a:rPr>
              <a:t>– </a:t>
            </a:r>
            <a:r>
              <a:rPr lang="en-IN" sz="1600" dirty="0" err="1" smtClean="0">
                <a:solidFill>
                  <a:schemeClr val="tx1"/>
                </a:solidFill>
                <a:latin typeface="Perpetua" pitchFamily="18" charset="0"/>
              </a:rPr>
              <a:t>M.Tech</a:t>
            </a:r>
            <a:r>
              <a:rPr lang="en-IN" sz="1600" dirty="0" smtClean="0">
                <a:solidFill>
                  <a:schemeClr val="tx1"/>
                </a:solidFill>
                <a:latin typeface="Perpetua" pitchFamily="18" charset="0"/>
              </a:rPr>
              <a:t>(</a:t>
            </a:r>
            <a:r>
              <a:rPr lang="en-IN" sz="1600" dirty="0" err="1" smtClean="0">
                <a:solidFill>
                  <a:schemeClr val="tx1"/>
                </a:solidFill>
                <a:latin typeface="Perpetua" pitchFamily="18" charset="0"/>
              </a:rPr>
              <a:t>Jadavpur</a:t>
            </a:r>
            <a:r>
              <a:rPr lang="en-IN" sz="1600" dirty="0" smtClean="0">
                <a:solidFill>
                  <a:schemeClr val="tx1"/>
                </a:solidFill>
                <a:latin typeface="Perpetua" pitchFamily="18" charset="0"/>
              </a:rPr>
              <a:t> University) – </a:t>
            </a:r>
            <a:r>
              <a:rPr lang="en-IN" sz="1600" dirty="0" err="1" smtClean="0">
                <a:solidFill>
                  <a:schemeClr val="tx2"/>
                </a:solidFill>
                <a:latin typeface="Perpetua" pitchFamily="18" charset="0"/>
              </a:rPr>
              <a:t>Zonal</a:t>
            </a:r>
            <a:r>
              <a:rPr lang="en-IN" sz="1600" dirty="0" smtClean="0">
                <a:solidFill>
                  <a:schemeClr val="tx2"/>
                </a:solidFill>
                <a:latin typeface="Perpetua" pitchFamily="18" charset="0"/>
              </a:rPr>
              <a:t> Secretary -</a:t>
            </a:r>
            <a:r>
              <a:rPr lang="en-IN" sz="1600" dirty="0" err="1" smtClean="0">
                <a:solidFill>
                  <a:schemeClr val="tx2"/>
                </a:solidFill>
                <a:latin typeface="Perpetua" pitchFamily="18" charset="0"/>
              </a:rPr>
              <a:t>Jadavpur</a:t>
            </a:r>
            <a:endParaRPr lang="en-IN" sz="1600" dirty="0" smtClean="0">
              <a:solidFill>
                <a:schemeClr val="tx2"/>
              </a:solidFill>
              <a:latin typeface="Perpetua" pitchFamily="18" charset="0"/>
            </a:endParaRP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Bhabani</a:t>
            </a:r>
            <a:r>
              <a:rPr lang="en-IN" sz="1600" b="1" i="1" dirty="0" smtClean="0">
                <a:solidFill>
                  <a:schemeClr val="tx1"/>
                </a:solidFill>
                <a:latin typeface="Perpetua" pitchFamily="18" charset="0"/>
              </a:rPr>
              <a:t> P. </a:t>
            </a:r>
            <a:r>
              <a:rPr lang="en-IN" sz="1600" b="1" i="1" dirty="0" err="1" smtClean="0">
                <a:solidFill>
                  <a:schemeClr val="tx1"/>
                </a:solidFill>
                <a:latin typeface="Perpetua" pitchFamily="18" charset="0"/>
              </a:rPr>
              <a:t>Sarangi</a:t>
            </a:r>
            <a:r>
              <a:rPr lang="en-IN" sz="1600" b="1" i="1" dirty="0" smtClean="0">
                <a:solidFill>
                  <a:schemeClr val="tx1"/>
                </a:solidFill>
                <a:latin typeface="Perpetua" pitchFamily="18" charset="0"/>
              </a:rPr>
              <a:t> </a:t>
            </a:r>
            <a:r>
              <a:rPr lang="en-IN" sz="1600" dirty="0" smtClean="0">
                <a:solidFill>
                  <a:schemeClr val="tx1"/>
                </a:solidFill>
                <a:latin typeface="Perpetua" pitchFamily="18" charset="0"/>
              </a:rPr>
              <a:t>– </a:t>
            </a:r>
            <a:r>
              <a:rPr lang="en-IN" sz="1600" dirty="0" err="1" smtClean="0">
                <a:solidFill>
                  <a:schemeClr val="tx1"/>
                </a:solidFill>
                <a:latin typeface="Perpetua" pitchFamily="18" charset="0"/>
              </a:rPr>
              <a:t>B.Tech</a:t>
            </a:r>
            <a:r>
              <a:rPr lang="en-IN" sz="1600" dirty="0" smtClean="0">
                <a:solidFill>
                  <a:schemeClr val="tx1"/>
                </a:solidFill>
                <a:latin typeface="Perpetua" pitchFamily="18" charset="0"/>
              </a:rPr>
              <a:t>(</a:t>
            </a:r>
            <a:r>
              <a:rPr lang="en-IN" sz="1600" dirty="0" err="1" smtClean="0">
                <a:solidFill>
                  <a:schemeClr val="tx1"/>
                </a:solidFill>
                <a:latin typeface="Perpetua" pitchFamily="18" charset="0"/>
              </a:rPr>
              <a:t>Utkal</a:t>
            </a:r>
            <a:r>
              <a:rPr lang="en-IN" sz="1600" dirty="0" smtClean="0">
                <a:solidFill>
                  <a:schemeClr val="tx1"/>
                </a:solidFill>
                <a:latin typeface="Perpetua" pitchFamily="18" charset="0"/>
              </a:rPr>
              <a:t> University) – </a:t>
            </a:r>
            <a:r>
              <a:rPr lang="en-IN" sz="1600" dirty="0" err="1" smtClean="0">
                <a:solidFill>
                  <a:schemeClr val="tx2"/>
                </a:solidFill>
                <a:latin typeface="Perpetua" pitchFamily="18" charset="0"/>
              </a:rPr>
              <a:t>Zonal</a:t>
            </a:r>
            <a:r>
              <a:rPr lang="en-IN" sz="1600" dirty="0" smtClean="0">
                <a:solidFill>
                  <a:schemeClr val="tx2"/>
                </a:solidFill>
                <a:latin typeface="Perpetua" pitchFamily="18" charset="0"/>
              </a:rPr>
              <a:t> Secretary –ITPC</a:t>
            </a:r>
          </a:p>
          <a:p>
            <a:pPr>
              <a:lnSpc>
                <a:spcPct val="150000"/>
              </a:lnSpc>
            </a:pPr>
            <a:r>
              <a:rPr lang="en-IN" sz="1600" b="1" i="1" dirty="0" smtClean="0">
                <a:solidFill>
                  <a:schemeClr val="tx1"/>
                </a:solidFill>
                <a:latin typeface="Perpetua" pitchFamily="18" charset="0"/>
              </a:rPr>
              <a:t>Mr. </a:t>
            </a:r>
            <a:r>
              <a:rPr lang="en-IN" sz="1600" b="1" i="1" dirty="0" err="1" smtClean="0">
                <a:solidFill>
                  <a:schemeClr val="tx1"/>
                </a:solidFill>
                <a:latin typeface="Perpetua" pitchFamily="18" charset="0"/>
              </a:rPr>
              <a:t>Palash</a:t>
            </a:r>
            <a:r>
              <a:rPr lang="en-IN" sz="1600" b="1" i="1" dirty="0" smtClean="0">
                <a:solidFill>
                  <a:schemeClr val="tx1"/>
                </a:solidFill>
                <a:latin typeface="Perpetua" pitchFamily="18" charset="0"/>
              </a:rPr>
              <a:t> Nandi  </a:t>
            </a:r>
            <a:r>
              <a:rPr lang="en-IN" sz="1600" dirty="0" smtClean="0">
                <a:solidFill>
                  <a:schemeClr val="tx1"/>
                </a:solidFill>
                <a:latin typeface="Perpetua" pitchFamily="18" charset="0"/>
              </a:rPr>
              <a:t>- </a:t>
            </a:r>
            <a:r>
              <a:rPr lang="en-IN" sz="1600" dirty="0" err="1" smtClean="0">
                <a:solidFill>
                  <a:schemeClr val="tx1"/>
                </a:solidFill>
                <a:latin typeface="Perpetua" pitchFamily="18" charset="0"/>
              </a:rPr>
              <a:t>M.Tech</a:t>
            </a:r>
            <a:r>
              <a:rPr lang="en-IN" sz="1600" dirty="0" smtClean="0">
                <a:solidFill>
                  <a:schemeClr val="tx1"/>
                </a:solidFill>
                <a:latin typeface="Perpetua" pitchFamily="18" charset="0"/>
              </a:rPr>
              <a:t>(</a:t>
            </a:r>
            <a:r>
              <a:rPr lang="en-IN" sz="1600" dirty="0" err="1" smtClean="0">
                <a:solidFill>
                  <a:schemeClr val="tx1"/>
                </a:solidFill>
                <a:latin typeface="Perpetua" pitchFamily="18" charset="0"/>
              </a:rPr>
              <a:t>Jadavpur</a:t>
            </a:r>
            <a:r>
              <a:rPr lang="en-IN" sz="1600" dirty="0" smtClean="0">
                <a:solidFill>
                  <a:schemeClr val="tx1"/>
                </a:solidFill>
                <a:latin typeface="Perpetua" pitchFamily="18" charset="0"/>
              </a:rPr>
              <a:t> University) – </a:t>
            </a:r>
            <a:r>
              <a:rPr lang="en-IN" sz="1600" dirty="0" smtClean="0">
                <a:solidFill>
                  <a:schemeClr val="tx2"/>
                </a:solidFill>
                <a:latin typeface="Perpetua" pitchFamily="18" charset="0"/>
              </a:rPr>
              <a:t>Member</a:t>
            </a:r>
            <a:r>
              <a:rPr lang="en-IN" sz="1600" dirty="0" smtClean="0">
                <a:solidFill>
                  <a:schemeClr val="tx1"/>
                </a:solidFill>
                <a:latin typeface="Perpetua" pitchFamily="18" charset="0"/>
              </a:rPr>
              <a:t> -  </a:t>
            </a:r>
            <a:r>
              <a:rPr lang="en-IN" sz="1600" dirty="0" smtClean="0">
                <a:solidFill>
                  <a:schemeClr val="tx2"/>
                </a:solidFill>
                <a:latin typeface="Perpetua" pitchFamily="18" charset="0"/>
              </a:rPr>
              <a:t>Planning</a:t>
            </a:r>
          </a:p>
        </p:txBody>
      </p:sp>
      <p:pic>
        <p:nvPicPr>
          <p:cNvPr id="7"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1219200" y="381000"/>
            <a:ext cx="7620000" cy="911225"/>
          </a:xfrm>
        </p:spPr>
        <p:txBody>
          <a:bodyPr/>
          <a:lstStyle/>
          <a:p>
            <a:r>
              <a:rPr lang="en-US" sz="3400" dirty="0" smtClean="0">
                <a:solidFill>
                  <a:srgbClr val="FF0000"/>
                </a:solidFill>
              </a:rPr>
              <a:t>Why </a:t>
            </a:r>
            <a:r>
              <a:rPr lang="en-US" sz="3400" b="1" dirty="0" smtClean="0">
                <a:solidFill>
                  <a:srgbClr val="FF0000"/>
                </a:solidFill>
              </a:rPr>
              <a:t>BSNL</a:t>
            </a:r>
            <a:r>
              <a:rPr lang="en-US" sz="3400" dirty="0" smtClean="0">
                <a:solidFill>
                  <a:srgbClr val="FF0000"/>
                </a:solidFill>
              </a:rPr>
              <a:t> from Erstwhile </a:t>
            </a:r>
            <a:r>
              <a:rPr lang="en-US" sz="3400" dirty="0" err="1" smtClean="0">
                <a:solidFill>
                  <a:srgbClr val="FF0000"/>
                </a:solidFill>
              </a:rPr>
              <a:t>DoT</a:t>
            </a:r>
            <a:r>
              <a:rPr lang="en-US" sz="3400" dirty="0" smtClean="0">
                <a:solidFill>
                  <a:srgbClr val="FF0000"/>
                </a:solidFill>
              </a:rPr>
              <a:t>/DTS?</a:t>
            </a:r>
            <a:endParaRPr lang="en-US" sz="3400" dirty="0">
              <a:solidFill>
                <a:srgbClr val="FF0000"/>
              </a:solidFill>
            </a:endParaRPr>
          </a:p>
        </p:txBody>
      </p:sp>
      <p:sp>
        <p:nvSpPr>
          <p:cNvPr id="362499" name="Rectangle 3"/>
          <p:cNvSpPr>
            <a:spLocks noGrp="1" noChangeArrowheads="1"/>
          </p:cNvSpPr>
          <p:nvPr>
            <p:ph type="body" idx="1"/>
          </p:nvPr>
        </p:nvSpPr>
        <p:spPr>
          <a:xfrm>
            <a:off x="1219200" y="1676400"/>
            <a:ext cx="7620000" cy="4724400"/>
          </a:xfrm>
        </p:spPr>
        <p:txBody>
          <a:bodyPr/>
          <a:lstStyle/>
          <a:p>
            <a:pPr algn="just">
              <a:buNone/>
            </a:pPr>
            <a:r>
              <a:rPr lang="en-US" sz="2000" dirty="0" smtClean="0">
                <a:solidFill>
                  <a:schemeClr val="tx1"/>
                </a:solidFill>
                <a:latin typeface="Perpetua" pitchFamily="18" charset="0"/>
              </a:rPr>
              <a:t>      Became PSE</a:t>
            </a:r>
            <a:r>
              <a:rPr lang="en-IN" sz="2000" dirty="0" smtClean="0">
                <a:solidFill>
                  <a:schemeClr val="tx1"/>
                </a:solidFill>
                <a:latin typeface="Perpetua" pitchFamily="18" charset="0"/>
              </a:rPr>
              <a:t>(100% Govt of India owned Enterprise)</a:t>
            </a:r>
            <a:r>
              <a:rPr lang="en-US" sz="2000" dirty="0" smtClean="0">
                <a:solidFill>
                  <a:schemeClr val="tx1"/>
                </a:solidFill>
                <a:latin typeface="Perpetua" pitchFamily="18" charset="0"/>
              </a:rPr>
              <a:t> from Central Government Department on 1</a:t>
            </a:r>
            <a:r>
              <a:rPr lang="en-US" sz="2000" baseline="30000" dirty="0" smtClean="0">
                <a:solidFill>
                  <a:schemeClr val="tx1"/>
                </a:solidFill>
                <a:latin typeface="Perpetua" pitchFamily="18" charset="0"/>
              </a:rPr>
              <a:t>st</a:t>
            </a:r>
            <a:r>
              <a:rPr lang="en-US" sz="2000" dirty="0" smtClean="0">
                <a:solidFill>
                  <a:schemeClr val="tx1"/>
                </a:solidFill>
                <a:latin typeface="Perpetua" pitchFamily="18" charset="0"/>
              </a:rPr>
              <a:t> October 2000</a:t>
            </a:r>
          </a:p>
          <a:p>
            <a:pPr algn="just">
              <a:buNone/>
            </a:pPr>
            <a:endParaRPr lang="en-US" sz="2000" dirty="0" smtClean="0">
              <a:solidFill>
                <a:schemeClr val="tx1"/>
              </a:solidFill>
              <a:latin typeface="Perpetua" pitchFamily="18" charset="0"/>
            </a:endParaRPr>
          </a:p>
          <a:p>
            <a:pPr algn="just"/>
            <a:r>
              <a:rPr lang="en-US" sz="2000" dirty="0" smtClean="0">
                <a:solidFill>
                  <a:schemeClr val="tx1"/>
                </a:solidFill>
                <a:latin typeface="Perpetua" pitchFamily="18" charset="0"/>
              </a:rPr>
              <a:t>To Provide </a:t>
            </a:r>
            <a:r>
              <a:rPr lang="en-US" sz="2000" b="1" dirty="0" smtClean="0">
                <a:solidFill>
                  <a:schemeClr val="tx1"/>
                </a:solidFill>
                <a:latin typeface="Perpetua" pitchFamily="18" charset="0"/>
              </a:rPr>
              <a:t>affordable Telecom Service</a:t>
            </a:r>
            <a:r>
              <a:rPr lang="en-US" sz="2000" dirty="0" smtClean="0">
                <a:solidFill>
                  <a:schemeClr val="tx1"/>
                </a:solidFill>
                <a:latin typeface="Perpetua" pitchFamily="18" charset="0"/>
              </a:rPr>
              <a:t>.</a:t>
            </a:r>
          </a:p>
          <a:p>
            <a:pPr algn="just">
              <a:buNone/>
            </a:pPr>
            <a:endParaRPr lang="en-US" sz="600" dirty="0" smtClean="0">
              <a:solidFill>
                <a:schemeClr val="tx1"/>
              </a:solidFill>
              <a:latin typeface="Perpetua" pitchFamily="18" charset="0"/>
            </a:endParaRPr>
          </a:p>
          <a:p>
            <a:pPr algn="just"/>
            <a:r>
              <a:rPr lang="en-US" sz="2000" dirty="0" smtClean="0">
                <a:solidFill>
                  <a:schemeClr val="tx1"/>
                </a:solidFill>
                <a:latin typeface="Perpetua" pitchFamily="18" charset="0"/>
              </a:rPr>
              <a:t>To Cope with the </a:t>
            </a:r>
            <a:r>
              <a:rPr lang="en-US" sz="2000" b="1" dirty="0" smtClean="0">
                <a:solidFill>
                  <a:schemeClr val="tx1"/>
                </a:solidFill>
                <a:latin typeface="Perpetua" pitchFamily="18" charset="0"/>
              </a:rPr>
              <a:t>vast technological Change</a:t>
            </a:r>
            <a:r>
              <a:rPr lang="en-US" sz="2000" dirty="0" smtClean="0">
                <a:solidFill>
                  <a:schemeClr val="tx1"/>
                </a:solidFill>
                <a:latin typeface="Perpetua" pitchFamily="18" charset="0"/>
              </a:rPr>
              <a:t>.</a:t>
            </a:r>
          </a:p>
          <a:p>
            <a:pPr algn="just">
              <a:buNone/>
            </a:pPr>
            <a:endParaRPr lang="en-US" sz="600" dirty="0" smtClean="0">
              <a:solidFill>
                <a:schemeClr val="tx1"/>
              </a:solidFill>
              <a:latin typeface="Perpetua" pitchFamily="18" charset="0"/>
            </a:endParaRPr>
          </a:p>
          <a:p>
            <a:pPr algn="just"/>
            <a:r>
              <a:rPr lang="en-US" sz="2000" dirty="0" smtClean="0">
                <a:solidFill>
                  <a:schemeClr val="tx1"/>
                </a:solidFill>
                <a:latin typeface="Perpetua" pitchFamily="18" charset="0"/>
              </a:rPr>
              <a:t>To take fast and pragmatic decision with </a:t>
            </a:r>
            <a:r>
              <a:rPr lang="en-US" sz="2000" b="1" dirty="0" smtClean="0">
                <a:solidFill>
                  <a:schemeClr val="tx1"/>
                </a:solidFill>
                <a:latin typeface="Perpetua" pitchFamily="18" charset="0"/>
              </a:rPr>
              <a:t>Autonomous Board</a:t>
            </a:r>
            <a:r>
              <a:rPr lang="en-US" sz="2000" dirty="0" smtClean="0">
                <a:solidFill>
                  <a:schemeClr val="tx1"/>
                </a:solidFill>
                <a:latin typeface="Perpetua" pitchFamily="18" charset="0"/>
              </a:rPr>
              <a:t>.</a:t>
            </a:r>
          </a:p>
          <a:p>
            <a:pPr algn="just">
              <a:buNone/>
            </a:pPr>
            <a:endParaRPr lang="en-US" sz="600" dirty="0" smtClean="0">
              <a:solidFill>
                <a:schemeClr val="tx1"/>
              </a:solidFill>
              <a:latin typeface="Perpetua" pitchFamily="18" charset="0"/>
            </a:endParaRPr>
          </a:p>
          <a:p>
            <a:pPr algn="just"/>
            <a:r>
              <a:rPr lang="en-US" sz="2000" dirty="0" smtClean="0">
                <a:solidFill>
                  <a:schemeClr val="tx1"/>
                </a:solidFill>
                <a:latin typeface="Perpetua" pitchFamily="18" charset="0"/>
              </a:rPr>
              <a:t>To </a:t>
            </a:r>
            <a:r>
              <a:rPr lang="en-US" sz="2000" b="1" dirty="0" smtClean="0">
                <a:solidFill>
                  <a:schemeClr val="tx1"/>
                </a:solidFill>
                <a:latin typeface="Perpetua" pitchFamily="18" charset="0"/>
              </a:rPr>
              <a:t>meet social obligation of the Govt. </a:t>
            </a:r>
            <a:r>
              <a:rPr lang="en-US" sz="2000" dirty="0" smtClean="0">
                <a:solidFill>
                  <a:schemeClr val="tx1"/>
                </a:solidFill>
                <a:latin typeface="Perpetua" pitchFamily="18" charset="0"/>
              </a:rPr>
              <a:t>by CONNECTING People from extreme corners of the country</a:t>
            </a:r>
          </a:p>
          <a:p>
            <a:pPr algn="just">
              <a:buNone/>
            </a:pPr>
            <a:endParaRPr lang="en-US" sz="600" dirty="0" smtClean="0">
              <a:solidFill>
                <a:schemeClr val="tx1"/>
              </a:solidFill>
              <a:latin typeface="Perpetua" pitchFamily="18" charset="0"/>
            </a:endParaRPr>
          </a:p>
          <a:p>
            <a:pPr algn="just"/>
            <a:r>
              <a:rPr lang="en-US" sz="2000" dirty="0" smtClean="0">
                <a:solidFill>
                  <a:schemeClr val="tx1"/>
                </a:solidFill>
                <a:latin typeface="Perpetua" pitchFamily="18" charset="0"/>
              </a:rPr>
              <a:t>To become a National Telecom </a:t>
            </a:r>
            <a:r>
              <a:rPr lang="en-US" sz="2000" b="1" dirty="0" smtClean="0">
                <a:solidFill>
                  <a:schemeClr val="tx1"/>
                </a:solidFill>
                <a:latin typeface="Perpetua" pitchFamily="18" charset="0"/>
              </a:rPr>
              <a:t>Service oriented company </a:t>
            </a:r>
            <a:r>
              <a:rPr lang="en-US" sz="2000" dirty="0" smtClean="0">
                <a:solidFill>
                  <a:schemeClr val="tx1"/>
                </a:solidFill>
                <a:latin typeface="Perpetua" pitchFamily="18" charset="0"/>
              </a:rPr>
              <a:t>and not just another purely </a:t>
            </a:r>
            <a:r>
              <a:rPr lang="en-US" sz="2000" smtClean="0">
                <a:solidFill>
                  <a:schemeClr val="tx1"/>
                </a:solidFill>
                <a:latin typeface="Perpetua" pitchFamily="18" charset="0"/>
              </a:rPr>
              <a:t>profit </a:t>
            </a:r>
            <a:r>
              <a:rPr lang="en-US" sz="2000" smtClean="0">
                <a:solidFill>
                  <a:schemeClr val="tx1"/>
                </a:solidFill>
                <a:latin typeface="Perpetua" pitchFamily="18" charset="0"/>
              </a:rPr>
              <a:t>making company</a:t>
            </a:r>
            <a:r>
              <a:rPr lang="en-US" sz="2000" dirty="0" smtClean="0">
                <a:solidFill>
                  <a:schemeClr val="tx1"/>
                </a:solidFill>
                <a:latin typeface="Perpetua" pitchFamily="18" charset="0"/>
              </a:rPr>
              <a:t>. </a:t>
            </a:r>
            <a:endParaRPr lang="en-US" sz="1800" dirty="0" smtClean="0">
              <a:solidFill>
                <a:schemeClr val="tx1"/>
              </a:solidFill>
              <a:latin typeface="Perpetua" pitchFamily="18" charset="0"/>
            </a:endParaRPr>
          </a:p>
        </p:txBody>
      </p:sp>
      <p:pic>
        <p:nvPicPr>
          <p:cNvPr id="7"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3" y="457200"/>
            <a:ext cx="7313612" cy="835025"/>
          </a:xfrm>
        </p:spPr>
        <p:txBody>
          <a:bodyPr/>
          <a:lstStyle/>
          <a:p>
            <a:r>
              <a:rPr lang="en-US" dirty="0" smtClean="0">
                <a:solidFill>
                  <a:srgbClr val="FF0000"/>
                </a:solidFill>
              </a:rPr>
              <a:t>Reality of </a:t>
            </a:r>
            <a:r>
              <a:rPr lang="en-US" b="1" dirty="0" smtClean="0">
                <a:solidFill>
                  <a:srgbClr val="FF0000"/>
                </a:solidFill>
              </a:rPr>
              <a:t>BSNL </a:t>
            </a:r>
            <a:endParaRPr lang="en-US" b="1" dirty="0">
              <a:solidFill>
                <a:srgbClr val="FF0000"/>
              </a:solidFill>
            </a:endParaRPr>
          </a:p>
        </p:txBody>
      </p:sp>
      <p:sp>
        <p:nvSpPr>
          <p:cNvPr id="3" name="Content Placeholder 2"/>
          <p:cNvSpPr>
            <a:spLocks noGrp="1"/>
          </p:cNvSpPr>
          <p:nvPr>
            <p:ph idx="1"/>
          </p:nvPr>
        </p:nvSpPr>
        <p:spPr>
          <a:xfrm>
            <a:off x="1371600" y="1676400"/>
            <a:ext cx="7467600" cy="4572000"/>
          </a:xfrm>
        </p:spPr>
        <p:txBody>
          <a:bodyPr/>
          <a:lstStyle/>
          <a:p>
            <a:pPr algn="just" fontAlgn="auto">
              <a:spcAft>
                <a:spcPts val="0"/>
              </a:spcAft>
              <a:buFont typeface="Arial" pitchFamily="34" charset="0"/>
              <a:buChar char="•"/>
              <a:defRPr/>
            </a:pPr>
            <a:r>
              <a:rPr lang="en-US" sz="2000" dirty="0" smtClean="0">
                <a:solidFill>
                  <a:schemeClr val="tx1"/>
                </a:solidFill>
                <a:latin typeface="Perpetua" pitchFamily="18" charset="0"/>
              </a:rPr>
              <a:t>Even after 18 years of formation, BSNL is struggling to operate as an Independent PSE.</a:t>
            </a:r>
          </a:p>
          <a:p>
            <a:pPr algn="just" fontAlgn="auto">
              <a:spcAft>
                <a:spcPts val="0"/>
              </a:spcAft>
              <a:buFont typeface="Arial" pitchFamily="34" charset="0"/>
              <a:buChar char="•"/>
              <a:defRPr/>
            </a:pPr>
            <a:r>
              <a:rPr lang="en-US" sz="2000" dirty="0" smtClean="0">
                <a:solidFill>
                  <a:schemeClr val="tx1"/>
                </a:solidFill>
                <a:latin typeface="Perpetua" pitchFamily="18" charset="0"/>
              </a:rPr>
              <a:t>Almost 4 </a:t>
            </a:r>
            <a:r>
              <a:rPr lang="en-US" sz="2000" dirty="0" err="1" smtClean="0">
                <a:solidFill>
                  <a:schemeClr val="tx1"/>
                </a:solidFill>
                <a:latin typeface="Perpetua" pitchFamily="18" charset="0"/>
              </a:rPr>
              <a:t>Lakh</a:t>
            </a:r>
            <a:r>
              <a:rPr lang="en-US" sz="2000" dirty="0" smtClean="0">
                <a:solidFill>
                  <a:schemeClr val="tx1"/>
                </a:solidFill>
                <a:latin typeface="Perpetua" pitchFamily="18" charset="0"/>
              </a:rPr>
              <a:t> of Employees were absorbed without assessing their compatibility with changing telecom scenario. </a:t>
            </a:r>
          </a:p>
          <a:p>
            <a:pPr algn="just" fontAlgn="auto">
              <a:spcAft>
                <a:spcPts val="0"/>
              </a:spcAft>
              <a:buFont typeface="Arial" pitchFamily="34" charset="0"/>
              <a:buChar char="•"/>
              <a:defRPr/>
            </a:pPr>
            <a:r>
              <a:rPr lang="en-US" sz="2000" dirty="0" smtClean="0">
                <a:solidFill>
                  <a:schemeClr val="tx1"/>
                </a:solidFill>
                <a:latin typeface="Perpetua" pitchFamily="18" charset="0"/>
              </a:rPr>
              <a:t>Along with the assets, Lots of Legacy System/Issues were transferred to BSNL as liabilities. </a:t>
            </a:r>
          </a:p>
          <a:p>
            <a:pPr algn="just" fontAlgn="auto">
              <a:spcAft>
                <a:spcPts val="0"/>
              </a:spcAft>
              <a:buFont typeface="Arial" pitchFamily="34" charset="0"/>
              <a:buChar char="•"/>
              <a:defRPr/>
            </a:pPr>
            <a:r>
              <a:rPr lang="en-US" sz="2000" dirty="0" smtClean="0">
                <a:solidFill>
                  <a:schemeClr val="tx1"/>
                </a:solidFill>
                <a:latin typeface="Perpetua" pitchFamily="18" charset="0"/>
              </a:rPr>
              <a:t>Roadblock in monetizing the assets due to improper asset transfer – gradually turning into liabilities.</a:t>
            </a:r>
          </a:p>
          <a:p>
            <a:pPr algn="just" fontAlgn="auto">
              <a:spcAft>
                <a:spcPts val="0"/>
              </a:spcAft>
              <a:buFont typeface="Arial" pitchFamily="34" charset="0"/>
              <a:buChar char="•"/>
              <a:defRPr/>
            </a:pPr>
            <a:r>
              <a:rPr lang="en-US" sz="2000" dirty="0" smtClean="0">
                <a:solidFill>
                  <a:schemeClr val="tx1"/>
                </a:solidFill>
                <a:latin typeface="Perpetua" pitchFamily="18" charset="0"/>
              </a:rPr>
              <a:t>Absolutely no autonomy was extended to BSNL Board.</a:t>
            </a:r>
          </a:p>
          <a:p>
            <a:pPr algn="just" fontAlgn="auto">
              <a:spcAft>
                <a:spcPts val="0"/>
              </a:spcAft>
              <a:buFont typeface="Arial" pitchFamily="34" charset="0"/>
              <a:buChar char="•"/>
              <a:defRPr/>
            </a:pPr>
            <a:r>
              <a:rPr lang="en-US" sz="2000" dirty="0" smtClean="0">
                <a:solidFill>
                  <a:schemeClr val="tx1"/>
                </a:solidFill>
                <a:latin typeface="Perpetua" pitchFamily="18" charset="0"/>
              </a:rPr>
              <a:t>Technology driven transformation…A distant reality.</a:t>
            </a:r>
          </a:p>
          <a:p>
            <a:pPr algn="just" fontAlgn="auto">
              <a:spcAft>
                <a:spcPts val="0"/>
              </a:spcAft>
              <a:buFont typeface="Arial" pitchFamily="34" charset="0"/>
              <a:buChar char="•"/>
              <a:defRPr/>
            </a:pPr>
            <a:r>
              <a:rPr lang="en-IN" sz="2000" dirty="0" smtClean="0">
                <a:solidFill>
                  <a:schemeClr val="tx1"/>
                </a:solidFill>
                <a:latin typeface="Perpetua" pitchFamily="18" charset="0"/>
              </a:rPr>
              <a:t>Still BSNL is considered trustworthy, transparent and cost effective by customers in spite of inherent inefficiencies.</a:t>
            </a:r>
            <a:endParaRPr lang="en-US" sz="20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Removing “</a:t>
            </a:r>
            <a:r>
              <a:rPr lang="en-US" b="1" dirty="0" smtClean="0">
                <a:solidFill>
                  <a:srgbClr val="FF0000"/>
                </a:solidFill>
              </a:rPr>
              <a:t>Sick Tag</a:t>
            </a:r>
            <a:r>
              <a:rPr lang="en-US" dirty="0" smtClean="0">
                <a:solidFill>
                  <a:srgbClr val="FF0000"/>
                </a:solidFill>
              </a:rPr>
              <a:t>” from BSNL</a:t>
            </a:r>
            <a:endParaRPr lang="en-US" dirty="0">
              <a:solidFill>
                <a:srgbClr val="FF0000"/>
              </a:solidFill>
            </a:endParaRPr>
          </a:p>
        </p:txBody>
      </p:sp>
      <p:sp>
        <p:nvSpPr>
          <p:cNvPr id="3" name="Content Placeholder 2"/>
          <p:cNvSpPr>
            <a:spLocks noGrp="1"/>
          </p:cNvSpPr>
          <p:nvPr>
            <p:ph idx="1"/>
          </p:nvPr>
        </p:nvSpPr>
        <p:spPr>
          <a:xfrm>
            <a:off x="1371600" y="1676400"/>
            <a:ext cx="7313612" cy="4495800"/>
          </a:xfrm>
        </p:spPr>
        <p:txBody>
          <a:bodyPr/>
          <a:lstStyle/>
          <a:p>
            <a:pPr algn="just" fontAlgn="auto">
              <a:spcAft>
                <a:spcPts val="0"/>
              </a:spcAft>
              <a:buFont typeface="Arial" pitchFamily="34" charset="0"/>
              <a:buChar char="•"/>
              <a:defRPr/>
            </a:pPr>
            <a:r>
              <a:rPr lang="en-IN" sz="2000" dirty="0" smtClean="0">
                <a:solidFill>
                  <a:schemeClr val="tx1"/>
                </a:solidFill>
                <a:latin typeface="Perpetua" pitchFamily="18" charset="0"/>
              </a:rPr>
              <a:t>Already BSNL has been treated as sick Public Sector Undertaking.</a:t>
            </a:r>
          </a:p>
          <a:p>
            <a:pPr algn="just" fontAlgn="auto">
              <a:spcAft>
                <a:spcPts val="0"/>
              </a:spcAft>
              <a:buFont typeface="Arial" pitchFamily="34" charset="0"/>
              <a:buChar char="•"/>
              <a:defRPr/>
            </a:pPr>
            <a:r>
              <a:rPr lang="en-IN" sz="2000" dirty="0" smtClean="0">
                <a:solidFill>
                  <a:schemeClr val="tx1"/>
                </a:solidFill>
                <a:latin typeface="Perpetua" pitchFamily="18" charset="0"/>
              </a:rPr>
              <a:t>Day to day activities are hampered due to various problems faced by Field, operations and Management of each unit of BSNL.</a:t>
            </a:r>
          </a:p>
          <a:p>
            <a:pPr algn="just" fontAlgn="auto">
              <a:spcAft>
                <a:spcPts val="0"/>
              </a:spcAft>
              <a:buFont typeface="Arial" pitchFamily="34" charset="0"/>
              <a:buChar char="•"/>
              <a:defRPr/>
            </a:pPr>
            <a:r>
              <a:rPr lang="en-IN" sz="2000" dirty="0" smtClean="0">
                <a:solidFill>
                  <a:schemeClr val="tx1"/>
                </a:solidFill>
                <a:latin typeface="Perpetua" pitchFamily="18" charset="0"/>
              </a:rPr>
              <a:t>Immediate revival strategy can be based on revival of these major 6 segments</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Human Resource Vertical</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Consumer Mobility (CM) Vertical</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Consumer Fixed Access (CFA) vertical</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Enterprise Business (EB) Vertical</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Finance vertical</a:t>
            </a:r>
          </a:p>
          <a:p>
            <a:pPr lvl="1" algn="just" fontAlgn="auto">
              <a:lnSpc>
                <a:spcPct val="150000"/>
              </a:lnSpc>
              <a:spcAft>
                <a:spcPts val="0"/>
              </a:spcAft>
              <a:buFont typeface="Wingdings" pitchFamily="2" charset="2"/>
              <a:buChar char="q"/>
              <a:defRPr/>
            </a:pPr>
            <a:r>
              <a:rPr lang="en-IN" sz="1800" b="1" dirty="0" smtClean="0">
                <a:solidFill>
                  <a:srgbClr val="C00000"/>
                </a:solidFill>
                <a:latin typeface="Perpetua" pitchFamily="18" charset="0"/>
              </a:rPr>
              <a:t>Marketing , IT and other supporting System</a:t>
            </a:r>
          </a:p>
          <a:p>
            <a:pPr lvl="1" algn="just" fontAlgn="auto">
              <a:spcAft>
                <a:spcPts val="0"/>
              </a:spcAft>
              <a:buFont typeface="Wingdings" pitchFamily="2" charset="2"/>
              <a:buChar char="q"/>
              <a:defRPr/>
            </a:pPr>
            <a:endParaRPr lang="en-IN" sz="1800" dirty="0" smtClean="0">
              <a:solidFill>
                <a:schemeClr val="tx1"/>
              </a:solidFill>
              <a:latin typeface="Perpetua" pitchFamily="18" charset="0"/>
            </a:endParaRPr>
          </a:p>
          <a:p>
            <a:pPr algn="just" fontAlgn="auto">
              <a:spcAft>
                <a:spcPts val="0"/>
              </a:spcAft>
              <a:buFont typeface="Arial" pitchFamily="34" charset="0"/>
              <a:buChar char="•"/>
              <a:defRPr/>
            </a:pPr>
            <a:endParaRPr lang="en-IN" sz="1800" dirty="0" smtClean="0">
              <a:solidFill>
                <a:schemeClr val="tx1"/>
              </a:solidFill>
              <a:latin typeface="Perpetua" pitchFamily="18" charset="0"/>
            </a:endParaRPr>
          </a:p>
          <a:p>
            <a:pPr algn="just" fontAlgn="auto">
              <a:spcAft>
                <a:spcPts val="0"/>
              </a:spcAft>
              <a:buFont typeface="Arial" pitchFamily="34" charset="0"/>
              <a:buChar char="•"/>
              <a:defRPr/>
            </a:pPr>
            <a:endParaRPr lang="en-IN" sz="1800" dirty="0" smtClean="0">
              <a:solidFill>
                <a:schemeClr val="tx1"/>
              </a:solidFill>
              <a:latin typeface="Perpetua" pitchFamily="18" charset="0"/>
            </a:endParaRPr>
          </a:p>
          <a:p>
            <a:pPr algn="just" fontAlgn="auto">
              <a:spcAft>
                <a:spcPts val="0"/>
              </a:spcAft>
              <a:buFont typeface="Arial" pitchFamily="34" charset="0"/>
              <a:buChar char="•"/>
              <a:defRPr/>
            </a:pPr>
            <a:endParaRPr lang="en-US" sz="1800" dirty="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a:t>
            </a:r>
            <a:r>
              <a:rPr lang="en-US" b="1" dirty="0" smtClean="0">
                <a:solidFill>
                  <a:srgbClr val="FF0000"/>
                </a:solidFill>
              </a:rPr>
              <a:t>BSNL</a:t>
            </a:r>
            <a:r>
              <a:rPr lang="en-US" dirty="0" smtClean="0">
                <a:solidFill>
                  <a:srgbClr val="FF0000"/>
                </a:solidFill>
              </a:rPr>
              <a:t> -  </a:t>
            </a:r>
            <a:r>
              <a:rPr lang="en-US" b="1" dirty="0" smtClean="0">
                <a:solidFill>
                  <a:srgbClr val="FF0000"/>
                </a:solidFill>
              </a:rPr>
              <a:t>HR</a:t>
            </a:r>
            <a:r>
              <a:rPr lang="en-US" dirty="0" smtClean="0">
                <a:solidFill>
                  <a:srgbClr val="FF0000"/>
                </a:solidFill>
              </a:rPr>
              <a:t> Issues</a:t>
            </a:r>
            <a:endParaRPr lang="en-US" dirty="0">
              <a:solidFill>
                <a:srgbClr val="FF0000"/>
              </a:solidFill>
            </a:endParaRPr>
          </a:p>
        </p:txBody>
      </p:sp>
      <p:sp>
        <p:nvSpPr>
          <p:cNvPr id="3" name="Content Placeholder 2"/>
          <p:cNvSpPr>
            <a:spLocks noGrp="1"/>
          </p:cNvSpPr>
          <p:nvPr>
            <p:ph idx="1"/>
          </p:nvPr>
        </p:nvSpPr>
        <p:spPr>
          <a:xfrm>
            <a:off x="1370012" y="1827212"/>
            <a:ext cx="7316787" cy="4573588"/>
          </a:xfrm>
        </p:spPr>
        <p:txBody>
          <a:bodyPr/>
          <a:lstStyle/>
          <a:p>
            <a:pPr algn="just"/>
            <a:r>
              <a:rPr lang="en-US" sz="1800" b="1" dirty="0" smtClean="0">
                <a:solidFill>
                  <a:schemeClr val="tx1"/>
                </a:solidFill>
                <a:latin typeface="Perpetua" pitchFamily="18" charset="0"/>
              </a:rPr>
              <a:t>Proper autonomy </a:t>
            </a:r>
            <a:r>
              <a:rPr lang="en-US" sz="1800" dirty="0" smtClean="0">
                <a:solidFill>
                  <a:schemeClr val="tx1"/>
                </a:solidFill>
                <a:latin typeface="Perpetua" pitchFamily="18" charset="0"/>
              </a:rPr>
              <a:t>must be given to BSNL Board for policy decisions. </a:t>
            </a:r>
          </a:p>
          <a:p>
            <a:pPr algn="just"/>
            <a:r>
              <a:rPr lang="en-US" sz="1800" b="1" dirty="0" smtClean="0">
                <a:solidFill>
                  <a:schemeClr val="tx1"/>
                </a:solidFill>
                <a:latin typeface="Perpetua" pitchFamily="18" charset="0"/>
              </a:rPr>
              <a:t>Immediate filling up of Key Board level positions </a:t>
            </a:r>
            <a:r>
              <a:rPr lang="en-US" sz="1800" dirty="0" smtClean="0">
                <a:solidFill>
                  <a:schemeClr val="tx1"/>
                </a:solidFill>
                <a:latin typeface="Perpetua" pitchFamily="18" charset="0"/>
              </a:rPr>
              <a:t>which remain vacant for long time.</a:t>
            </a:r>
          </a:p>
          <a:p>
            <a:pPr algn="just"/>
            <a:r>
              <a:rPr lang="en-US" sz="1800" dirty="0" smtClean="0">
                <a:solidFill>
                  <a:schemeClr val="tx1"/>
                </a:solidFill>
                <a:latin typeface="Perpetua" pitchFamily="18" charset="0"/>
              </a:rPr>
              <a:t>BSNL is run by DOT deputed officers since its inception. The company should think about its own management who can turnaround the company by taking the ownership and accountability and by building trust among the employees</a:t>
            </a:r>
          </a:p>
          <a:p>
            <a:pPr algn="just"/>
            <a:r>
              <a:rPr lang="en-US" sz="1800" b="1" dirty="0" smtClean="0">
                <a:solidFill>
                  <a:schemeClr val="tx1"/>
                </a:solidFill>
                <a:latin typeface="Perpetua" pitchFamily="18" charset="0"/>
              </a:rPr>
              <a:t>Performance based promotion policy</a:t>
            </a:r>
            <a:r>
              <a:rPr lang="en-US" sz="1800" dirty="0" smtClean="0">
                <a:solidFill>
                  <a:schemeClr val="tx1"/>
                </a:solidFill>
                <a:latin typeface="Perpetua" pitchFamily="18" charset="0"/>
              </a:rPr>
              <a:t> to be introduced as adopted in leading CPSEs.</a:t>
            </a:r>
          </a:p>
          <a:p>
            <a:pPr algn="just"/>
            <a:r>
              <a:rPr lang="en-US" sz="1800" b="1" dirty="0" smtClean="0">
                <a:solidFill>
                  <a:schemeClr val="tx1"/>
                </a:solidFill>
                <a:latin typeface="Perpetua" pitchFamily="18" charset="0"/>
              </a:rPr>
              <a:t>Review of outdated seniority based promotion policy:</a:t>
            </a:r>
            <a:r>
              <a:rPr lang="en-US" sz="1800" dirty="0" smtClean="0">
                <a:solidFill>
                  <a:schemeClr val="tx1"/>
                </a:solidFill>
                <a:latin typeface="Perpetua" pitchFamily="18" charset="0"/>
              </a:rPr>
              <a:t> A better qualified and performing Engineers are extremely de-motivated and still waiting for their first promotion through DPC since 2001.</a:t>
            </a:r>
          </a:p>
          <a:p>
            <a:pPr algn="just">
              <a:buNone/>
            </a:pPr>
            <a:endParaRPr lang="en-US" sz="18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Revival of </a:t>
            </a:r>
            <a:r>
              <a:rPr lang="en-US" b="1" dirty="0" smtClean="0">
                <a:solidFill>
                  <a:srgbClr val="FF0000"/>
                </a:solidFill>
              </a:rPr>
              <a:t>BSNL - HR </a:t>
            </a:r>
            <a:r>
              <a:rPr lang="en-US" dirty="0" smtClean="0">
                <a:solidFill>
                  <a:srgbClr val="FF0000"/>
                </a:solidFill>
              </a:rPr>
              <a:t>Issues.</a:t>
            </a:r>
            <a:r>
              <a:rPr lang="en-US" sz="2000" dirty="0" smtClean="0">
                <a:solidFill>
                  <a:srgbClr val="FF0000"/>
                </a:solidFill>
              </a:rPr>
              <a:t>(contd.)</a:t>
            </a:r>
            <a:endParaRPr lang="en-US" dirty="0">
              <a:solidFill>
                <a:srgbClr val="FF0000"/>
              </a:solidFill>
            </a:endParaRPr>
          </a:p>
        </p:txBody>
      </p:sp>
      <p:sp>
        <p:nvSpPr>
          <p:cNvPr id="3" name="Content Placeholder 2"/>
          <p:cNvSpPr>
            <a:spLocks noGrp="1"/>
          </p:cNvSpPr>
          <p:nvPr>
            <p:ph idx="1"/>
          </p:nvPr>
        </p:nvSpPr>
        <p:spPr>
          <a:xfrm>
            <a:off x="1295400" y="1676400"/>
            <a:ext cx="7316787" cy="4649788"/>
          </a:xfrm>
        </p:spPr>
        <p:txBody>
          <a:bodyPr/>
          <a:lstStyle/>
          <a:p>
            <a:pPr algn="just"/>
            <a:r>
              <a:rPr lang="en-IN" sz="1600" b="1" dirty="0" smtClean="0">
                <a:solidFill>
                  <a:schemeClr val="tx1"/>
                </a:solidFill>
                <a:latin typeface="Perpetua" pitchFamily="18" charset="0"/>
              </a:rPr>
              <a:t>Less priority in implementation of HR policies </a:t>
            </a:r>
            <a:r>
              <a:rPr lang="en-IN" sz="1600" dirty="0" smtClean="0">
                <a:solidFill>
                  <a:schemeClr val="tx1"/>
                </a:solidFill>
                <a:latin typeface="Perpetua" pitchFamily="18" charset="0"/>
              </a:rPr>
              <a:t>for BSNL Recruited employees as the representation is heavily tilted towards DoT absorbed employees. – Another cause of de-motivation amongst younger and most qualified employees. </a:t>
            </a:r>
          </a:p>
          <a:p>
            <a:pPr algn="just"/>
            <a:r>
              <a:rPr lang="en-US" sz="1600" b="1" dirty="0" smtClean="0">
                <a:solidFill>
                  <a:schemeClr val="tx1"/>
                </a:solidFill>
                <a:latin typeface="Perpetua" pitchFamily="18" charset="0"/>
              </a:rPr>
              <a:t>Job mapping based on skills, qualification, accountability </a:t>
            </a:r>
            <a:r>
              <a:rPr lang="en-US" sz="1600" dirty="0" smtClean="0">
                <a:solidFill>
                  <a:schemeClr val="tx1"/>
                </a:solidFill>
                <a:latin typeface="Perpetua" pitchFamily="18" charset="0"/>
              </a:rPr>
              <a:t>&amp; well defined KRA/KPI must for employees at each level. </a:t>
            </a:r>
          </a:p>
          <a:p>
            <a:pPr algn="just"/>
            <a:r>
              <a:rPr lang="en-IN" sz="1600" b="1" dirty="0" smtClean="0">
                <a:solidFill>
                  <a:schemeClr val="tx1"/>
                </a:solidFill>
                <a:latin typeface="Perpetua" pitchFamily="18" charset="0"/>
              </a:rPr>
              <a:t>Organisational control and reward system </a:t>
            </a:r>
            <a:r>
              <a:rPr lang="en-IN" sz="1600" dirty="0" smtClean="0">
                <a:solidFill>
                  <a:schemeClr val="tx1"/>
                </a:solidFill>
                <a:latin typeface="Perpetua" pitchFamily="18" charset="0"/>
              </a:rPr>
              <a:t>must be implemented properly through Balance Scorecard method. IPMS/GPMS must be implemented on Top-Down approach.</a:t>
            </a:r>
          </a:p>
          <a:p>
            <a:pPr algn="just"/>
            <a:r>
              <a:rPr lang="en-US" sz="1600" b="1" dirty="0" smtClean="0">
                <a:solidFill>
                  <a:schemeClr val="tx1"/>
                </a:solidFill>
                <a:latin typeface="Perpetua" pitchFamily="18" charset="0"/>
              </a:rPr>
              <a:t>Business process re-orientation </a:t>
            </a:r>
            <a:r>
              <a:rPr lang="en-US" sz="1600" dirty="0" smtClean="0">
                <a:solidFill>
                  <a:schemeClr val="tx1"/>
                </a:solidFill>
                <a:latin typeface="Perpetua" pitchFamily="18" charset="0"/>
              </a:rPr>
              <a:t>needs to be done through paperless work (SAP/ERP), Outsourced Model, Knowledge based Service etc.</a:t>
            </a:r>
          </a:p>
          <a:p>
            <a:pPr algn="just"/>
            <a:endParaRPr lang="en-IN" sz="1600" dirty="0" smtClean="0">
              <a:solidFill>
                <a:schemeClr val="tx1"/>
              </a:solidFill>
              <a:latin typeface="Perpetua" pitchFamily="18" charset="0"/>
            </a:endParaRPr>
          </a:p>
          <a:p>
            <a:pPr algn="just"/>
            <a:r>
              <a:rPr lang="en-IN" sz="1600" b="1" dirty="0" smtClean="0">
                <a:solidFill>
                  <a:schemeClr val="tx1"/>
                </a:solidFill>
                <a:latin typeface="Perpetua" pitchFamily="18" charset="0"/>
              </a:rPr>
              <a:t>Different promotional prospects among Accounts and Engineering wing</a:t>
            </a:r>
            <a:r>
              <a:rPr lang="en-IN" sz="1600" dirty="0" smtClean="0">
                <a:solidFill>
                  <a:schemeClr val="tx1"/>
                </a:solidFill>
                <a:latin typeface="Perpetua" pitchFamily="18" charset="0"/>
              </a:rPr>
              <a:t>. It resulted in migration </a:t>
            </a:r>
            <a:r>
              <a:rPr lang="en-US" sz="1600" dirty="0" smtClean="0">
                <a:solidFill>
                  <a:schemeClr val="tx1"/>
                </a:solidFill>
                <a:latin typeface="Perpetua" pitchFamily="18" charset="0"/>
              </a:rPr>
              <a:t>of Junior Engineers talent pool from engineering wing to accounts wing after working 6+ years in engineering wing.</a:t>
            </a:r>
          </a:p>
          <a:p>
            <a:pPr algn="just"/>
            <a:endParaRPr lang="en-IN" sz="1600" dirty="0" smtClean="0">
              <a:solidFill>
                <a:schemeClr val="tx1"/>
              </a:solidFill>
              <a:latin typeface="Perpetua" pitchFamily="18" charset="0"/>
            </a:endParaRPr>
          </a:p>
          <a:p>
            <a:pPr algn="just"/>
            <a:r>
              <a:rPr lang="en-IN" sz="1600" b="1" dirty="0" smtClean="0">
                <a:solidFill>
                  <a:schemeClr val="tx1"/>
                </a:solidFill>
                <a:latin typeface="Perpetua" pitchFamily="18" charset="0"/>
              </a:rPr>
              <a:t>Brain drain from BSNL </a:t>
            </a:r>
            <a:r>
              <a:rPr lang="en-IN" sz="1600" dirty="0" smtClean="0">
                <a:solidFill>
                  <a:schemeClr val="tx1"/>
                </a:solidFill>
                <a:latin typeface="Perpetua" pitchFamily="18" charset="0"/>
              </a:rPr>
              <a:t>by young, energetic engineers are on the rise due to non-implementation of standard pay scale and lack of promotional avenues. Retention of talent has never been realised by management till now.</a:t>
            </a:r>
          </a:p>
          <a:p>
            <a:pPr marL="342900" lvl="1" indent="-342900" algn="just">
              <a:buClr>
                <a:schemeClr val="accent1"/>
              </a:buClr>
            </a:pPr>
            <a:endParaRPr lang="en-US" sz="1400" dirty="0" smtClean="0">
              <a:solidFill>
                <a:schemeClr val="tx1"/>
              </a:solidFill>
              <a:latin typeface="Perpetua" pitchFamily="18" charset="0"/>
            </a:endParaRPr>
          </a:p>
          <a:p>
            <a:pPr algn="just">
              <a:buNone/>
            </a:pPr>
            <a:endParaRPr lang="en-US" sz="1400" dirty="0" smtClean="0">
              <a:solidFill>
                <a:schemeClr val="tx1"/>
              </a:solidFill>
              <a:latin typeface="Perpetua" pitchFamily="18" charset="0"/>
            </a:endParaRPr>
          </a:p>
        </p:txBody>
      </p:sp>
      <p:pic>
        <p:nvPicPr>
          <p:cNvPr id="4" name="Picture 2" descr="Related image"/>
          <p:cNvPicPr>
            <a:picLocks noChangeAspect="1" noChangeArrowheads="1"/>
          </p:cNvPicPr>
          <p:nvPr/>
        </p:nvPicPr>
        <p:blipFill>
          <a:blip r:embed="rId2" cstate="print"/>
          <a:srcRect/>
          <a:stretch>
            <a:fillRect/>
          </a:stretch>
        </p:blipFill>
        <p:spPr bwMode="auto">
          <a:xfrm>
            <a:off x="66675" y="5410200"/>
            <a:ext cx="1381125" cy="13811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lass open house presentation">
  <a:themeElements>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ParentOpnHse">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 open house presentation</Template>
  <TotalTime>1418</TotalTime>
  <Words>1580</Words>
  <Application>Microsoft Office PowerPoint</Application>
  <PresentationFormat>On-screen Show (4:3)</PresentationFormat>
  <Paragraphs>128</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Class open house presentation</vt:lpstr>
      <vt:lpstr>Revival Plan for BSNL</vt:lpstr>
      <vt:lpstr>We believe</vt:lpstr>
      <vt:lpstr>Who are We?</vt:lpstr>
      <vt:lpstr>Revival Plan Committee Members</vt:lpstr>
      <vt:lpstr>Why BSNL from Erstwhile DoT/DTS?</vt:lpstr>
      <vt:lpstr>Reality of BSNL </vt:lpstr>
      <vt:lpstr>Removing “Sick Tag” from BSNL</vt:lpstr>
      <vt:lpstr>Revival of BSNL -  HR Issues</vt:lpstr>
      <vt:lpstr>Revival of BSNL - HR Issues.(contd.)</vt:lpstr>
      <vt:lpstr>Revival of BSNL -  CM Issues</vt:lpstr>
      <vt:lpstr>Revival of BSNL - CFA Issues</vt:lpstr>
      <vt:lpstr>Revival of BSNL – EB Issues</vt:lpstr>
      <vt:lpstr>Revival of BSNL - Finance Issues</vt:lpstr>
      <vt:lpstr>Revival of BSNL – Marketing, IT and Other Supporting System</vt:lpstr>
      <vt:lpstr>Burning Issues of BSNL recruits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Revival Plan for BSNL</dc:title>
  <dc:creator>Amit Das</dc:creator>
  <cp:lastModifiedBy>BSNL</cp:lastModifiedBy>
  <cp:revision>248</cp:revision>
  <cp:lastPrinted>1601-01-01T00:00:00Z</cp:lastPrinted>
  <dcterms:created xsi:type="dcterms:W3CDTF">2018-11-24T06:00:24Z</dcterms:created>
  <dcterms:modified xsi:type="dcterms:W3CDTF">2018-11-30T10:40:10Z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TC010170701033</vt:lpwstr>
  </property>
</Properties>
</file>